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ink/ink4.xml" ContentType="application/inkml+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Default Extension="wdp" ContentType="image/vnd.ms-photo"/>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3.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0"/>
  </p:notesMasterIdLst>
  <p:handoutMasterIdLst>
    <p:handoutMasterId r:id="rId31"/>
  </p:handoutMasterIdLst>
  <p:sldIdLst>
    <p:sldId id="290" r:id="rId2"/>
    <p:sldId id="323" r:id="rId3"/>
    <p:sldId id="325" r:id="rId4"/>
    <p:sldId id="326" r:id="rId5"/>
    <p:sldId id="327" r:id="rId6"/>
    <p:sldId id="324" r:id="rId7"/>
    <p:sldId id="320" r:id="rId8"/>
    <p:sldId id="319" r:id="rId9"/>
    <p:sldId id="295" r:id="rId10"/>
    <p:sldId id="296" r:id="rId11"/>
    <p:sldId id="298" r:id="rId12"/>
    <p:sldId id="299" r:id="rId13"/>
    <p:sldId id="300" r:id="rId14"/>
    <p:sldId id="303" r:id="rId15"/>
    <p:sldId id="304" r:id="rId16"/>
    <p:sldId id="305" r:id="rId17"/>
    <p:sldId id="306" r:id="rId18"/>
    <p:sldId id="307" r:id="rId19"/>
    <p:sldId id="308" r:id="rId20"/>
    <p:sldId id="309" r:id="rId21"/>
    <p:sldId id="310" r:id="rId22"/>
    <p:sldId id="314" r:id="rId23"/>
    <p:sldId id="312" r:id="rId24"/>
    <p:sldId id="317" r:id="rId25"/>
    <p:sldId id="313" r:id="rId26"/>
    <p:sldId id="297" r:id="rId27"/>
    <p:sldId id="318" r:id="rId28"/>
    <p:sldId id="3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7E00"/>
    <a:srgbClr val="E23810"/>
    <a:srgbClr val="CCFFCC"/>
    <a:srgbClr val="000099"/>
    <a:srgbClr val="0033CC"/>
    <a:srgbClr val="FF66FF"/>
    <a:srgbClr val="0000FF"/>
    <a:srgbClr val="DF6613"/>
    <a:srgbClr val="096299"/>
    <a:srgbClr val="5B9B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248" autoAdjust="0"/>
  </p:normalViewPr>
  <p:slideViewPr>
    <p:cSldViewPr snapToGrid="0">
      <p:cViewPr varScale="1">
        <p:scale>
          <a:sx n="65" d="100"/>
          <a:sy n="65" d="100"/>
        </p:scale>
        <p:origin x="-672"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chali Das" userId="7d1d7627-035a-4aaf-9094-4aa36b0df96a" providerId="ADAL" clId="{44ABD4C2-4F2C-4688-BFFA-9EBB92AEC89D}"/>
    <pc:docChg chg="custSel modSld">
      <pc:chgData name="Sanchali Das" userId="7d1d7627-035a-4aaf-9094-4aa36b0df96a" providerId="ADAL" clId="{44ABD4C2-4F2C-4688-BFFA-9EBB92AEC89D}" dt="2023-08-02T16:36:13.973" v="3" actId="1076"/>
      <pc:docMkLst>
        <pc:docMk/>
      </pc:docMkLst>
      <pc:sldChg chg="modSp mod">
        <pc:chgData name="Sanchali Das" userId="7d1d7627-035a-4aaf-9094-4aa36b0df96a" providerId="ADAL" clId="{44ABD4C2-4F2C-4688-BFFA-9EBB92AEC89D}" dt="2023-08-02T16:36:13.973" v="3" actId="1076"/>
        <pc:sldMkLst>
          <pc:docMk/>
          <pc:sldMk cId="2557928424" sldId="290"/>
        </pc:sldMkLst>
        <pc:picChg chg="mod">
          <ac:chgData name="Sanchali Das" userId="7d1d7627-035a-4aaf-9094-4aa36b0df96a" providerId="ADAL" clId="{44ABD4C2-4F2C-4688-BFFA-9EBB92AEC89D}" dt="2023-08-02T16:36:13.973" v="3" actId="1076"/>
          <ac:picMkLst>
            <pc:docMk/>
            <pc:sldMk cId="2557928424" sldId="290"/>
            <ac:picMk id="3" creationId="{5F954175-F166-FD39-363C-C2BB0BA6F04B}"/>
          </ac:picMkLst>
        </pc:picChg>
      </pc:sldChg>
      <pc:sldChg chg="modSp mod">
        <pc:chgData name="Sanchali Das" userId="7d1d7627-035a-4aaf-9094-4aa36b0df96a" providerId="ADAL" clId="{44ABD4C2-4F2C-4688-BFFA-9EBB92AEC89D}" dt="2023-08-01T06:49:06.616" v="0" actId="1076"/>
        <pc:sldMkLst>
          <pc:docMk/>
          <pc:sldMk cId="166629516" sldId="314"/>
        </pc:sldMkLst>
        <pc:grpChg chg="mod">
          <ac:chgData name="Sanchali Das" userId="7d1d7627-035a-4aaf-9094-4aa36b0df96a" providerId="ADAL" clId="{44ABD4C2-4F2C-4688-BFFA-9EBB92AEC89D}" dt="2023-08-01T06:49:06.616" v="0" actId="1076"/>
          <ac:grpSpMkLst>
            <pc:docMk/>
            <pc:sldMk cId="166629516" sldId="314"/>
            <ac:grpSpMk id="45" creationId="{BF567E50-3DE0-4F5B-9962-06231AE652C9}"/>
          </ac:grpSpMkLst>
        </pc:grpChg>
      </pc:sldChg>
      <pc:sldChg chg="delSp modSp mod">
        <pc:chgData name="Sanchali Das" userId="7d1d7627-035a-4aaf-9094-4aa36b0df96a" providerId="ADAL" clId="{44ABD4C2-4F2C-4688-BFFA-9EBB92AEC89D}" dt="2023-08-01T07:37:17.414" v="2" actId="14100"/>
        <pc:sldMkLst>
          <pc:docMk/>
          <pc:sldMk cId="2197240057" sldId="319"/>
        </pc:sldMkLst>
        <pc:spChg chg="mod">
          <ac:chgData name="Sanchali Das" userId="7d1d7627-035a-4aaf-9094-4aa36b0df96a" providerId="ADAL" clId="{44ABD4C2-4F2C-4688-BFFA-9EBB92AEC89D}" dt="2023-08-01T07:37:17.414" v="2" actId="14100"/>
          <ac:spMkLst>
            <pc:docMk/>
            <pc:sldMk cId="2197240057" sldId="319"/>
            <ac:spMk id="9" creationId="{A4091E9A-D0AB-435C-A9FD-52FDAF6799E8}"/>
          </ac:spMkLst>
        </pc:spChg>
        <pc:picChg chg="del">
          <ac:chgData name="Sanchali Das" userId="7d1d7627-035a-4aaf-9094-4aa36b0df96a" providerId="ADAL" clId="{44ABD4C2-4F2C-4688-BFFA-9EBB92AEC89D}" dt="2023-08-01T07:37:13.520" v="1" actId="478"/>
          <ac:picMkLst>
            <pc:docMk/>
            <pc:sldMk cId="2197240057" sldId="319"/>
            <ac:picMk id="3" creationId="{959F23E5-1E85-F688-950E-4AD43293E8F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798EC-F606-4E15-9256-4140770F775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0093318E-B0C0-44DC-911A-698E3E573748}">
      <dgm:prSet phldrT="[Text]" custT="1"/>
      <dgm:spPr>
        <a:solidFill>
          <a:schemeClr val="accent5">
            <a:lumMod val="20000"/>
            <a:lumOff val="80000"/>
          </a:schemeClr>
        </a:solidFill>
      </dgm:spPr>
      <dgm:t>
        <a:bodyPr/>
        <a:lstStyle/>
        <a:p>
          <a:r>
            <a:rPr lang="en-US" sz="1600" dirty="0">
              <a:solidFill>
                <a:schemeClr val="tx1"/>
              </a:solidFill>
              <a:latin typeface="Cambria" panose="02040503050406030204" pitchFamily="18" charset="0"/>
              <a:ea typeface="Cambria" panose="02040503050406030204" pitchFamily="18" charset="0"/>
            </a:rPr>
            <a:t>The term machine learning was first introduced by </a:t>
          </a:r>
          <a:r>
            <a:rPr lang="en-US" sz="1600" b="1" i="1" dirty="0">
              <a:solidFill>
                <a:srgbClr val="FE7E00"/>
              </a:solidFill>
              <a:latin typeface="Cambria" panose="02040503050406030204" pitchFamily="18" charset="0"/>
              <a:ea typeface="Cambria" panose="02040503050406030204" pitchFamily="18" charset="0"/>
            </a:rPr>
            <a:t>Arthur Samuel in 1959 </a:t>
          </a:r>
          <a:r>
            <a:rPr lang="en-US" sz="1600" dirty="0">
              <a:solidFill>
                <a:schemeClr val="tx1"/>
              </a:solidFill>
              <a:latin typeface="Cambria" panose="02040503050406030204" pitchFamily="18" charset="0"/>
              <a:ea typeface="Cambria" panose="02040503050406030204" pitchFamily="18" charset="0"/>
            </a:rPr>
            <a:t>. We can define it in a </a:t>
          </a:r>
          <a:r>
            <a:rPr lang="en-GB" sz="1600" dirty="0">
              <a:solidFill>
                <a:schemeClr val="tx1"/>
              </a:solidFill>
              <a:latin typeface="Cambria" panose="02040503050406030204" pitchFamily="18" charset="0"/>
              <a:ea typeface="Cambria" panose="02040503050406030204" pitchFamily="18" charset="0"/>
            </a:rPr>
            <a:t>summarized way as:</a:t>
          </a:r>
        </a:p>
      </dgm:t>
    </dgm:pt>
    <dgm:pt modelId="{D7BF34FA-B675-46E9-A7C8-733BE9CD23DD}" type="parTrans" cxnId="{D1DAF22B-9640-44B7-BD1E-CF2100CEF6D5}">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FE4B3E56-6FFF-489A-885C-C272879D4AA3}" type="sibTrans" cxnId="{D1DAF22B-9640-44B7-BD1E-CF2100CEF6D5}">
      <dgm:prSet custT="1"/>
      <dgm:spPr>
        <a:solidFill>
          <a:srgbClr val="92D050">
            <a:alpha val="90000"/>
          </a:srgbClr>
        </a:solidFill>
      </dgm:spPr>
      <dgm:t>
        <a:bodyPr/>
        <a:lstStyle/>
        <a:p>
          <a:endParaRPr lang="en-GB" sz="3200">
            <a:solidFill>
              <a:schemeClr val="tx1"/>
            </a:solidFill>
            <a:latin typeface="Cambria" panose="02040503050406030204" pitchFamily="18" charset="0"/>
            <a:ea typeface="Cambria" panose="02040503050406030204" pitchFamily="18" charset="0"/>
          </a:endParaRPr>
        </a:p>
      </dgm:t>
    </dgm:pt>
    <dgm:pt modelId="{0508833D-36A2-4443-8AFC-73A3F01EEC8B}">
      <dgm:prSet phldrT="[Text]" custT="1"/>
      <dgm:spPr>
        <a:solidFill>
          <a:schemeClr val="accent4">
            <a:lumMod val="20000"/>
            <a:lumOff val="80000"/>
          </a:schemeClr>
        </a:solidFill>
      </dgm:spPr>
      <dgm:t>
        <a:bodyPr/>
        <a:lstStyle/>
        <a:p>
          <a:r>
            <a:rPr lang="en-US" sz="1600" dirty="0">
              <a:solidFill>
                <a:schemeClr val="tx1"/>
              </a:solidFill>
              <a:latin typeface="Cambria" panose="02040503050406030204" pitchFamily="18" charset="0"/>
              <a:ea typeface="Cambria" panose="02040503050406030204" pitchFamily="18" charset="0"/>
            </a:rPr>
            <a:t>Machine learning enables a machine to automatically learn from data, improve performance from experiences, and predict things without being explicitly </a:t>
          </a:r>
          <a:r>
            <a:rPr lang="en-GB" sz="1600" dirty="0">
              <a:solidFill>
                <a:schemeClr val="tx1"/>
              </a:solidFill>
              <a:latin typeface="Cambria" panose="02040503050406030204" pitchFamily="18" charset="0"/>
              <a:ea typeface="Cambria" panose="02040503050406030204" pitchFamily="18" charset="0"/>
            </a:rPr>
            <a:t>programmed.</a:t>
          </a:r>
        </a:p>
      </dgm:t>
    </dgm:pt>
    <dgm:pt modelId="{87C41BE3-A1B6-4E8E-AD11-3D6E6FFFF29A}" type="parTrans" cxnId="{73522732-DAF1-4083-A215-5524F020465F}">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754E5144-73C8-4CA9-BA41-EE31CCC6D1CD}" type="sibTrans" cxnId="{73522732-DAF1-4083-A215-5524F020465F}">
      <dgm:prSet custT="1"/>
      <dgm:spPr>
        <a:solidFill>
          <a:srgbClr val="92D050">
            <a:alpha val="90000"/>
          </a:srgbClr>
        </a:solidFill>
      </dgm:spPr>
      <dgm:t>
        <a:bodyPr/>
        <a:lstStyle/>
        <a:p>
          <a:endParaRPr lang="en-GB" sz="3200">
            <a:solidFill>
              <a:schemeClr val="tx1"/>
            </a:solidFill>
            <a:latin typeface="Cambria" panose="02040503050406030204" pitchFamily="18" charset="0"/>
            <a:ea typeface="Cambria" panose="02040503050406030204" pitchFamily="18" charset="0"/>
          </a:endParaRPr>
        </a:p>
      </dgm:t>
    </dgm:pt>
    <dgm:pt modelId="{CA5C2417-A7CF-4F6D-903A-99C8C4A3A88A}">
      <dgm:prSet phldrT="[Text]" custT="1"/>
      <dgm:spPr>
        <a:solidFill>
          <a:schemeClr val="accent3">
            <a:lumMod val="20000"/>
            <a:lumOff val="80000"/>
          </a:schemeClr>
        </a:solidFill>
      </dgm:spPr>
      <dgm:t>
        <a:bodyPr/>
        <a:lstStyle/>
        <a:p>
          <a:r>
            <a:rPr lang="en-US" sz="1600" dirty="0">
              <a:solidFill>
                <a:schemeClr val="tx1"/>
              </a:solidFill>
              <a:latin typeface="Cambria" panose="02040503050406030204" pitchFamily="18" charset="0"/>
              <a:ea typeface="Cambria" panose="02040503050406030204" pitchFamily="18" charset="0"/>
            </a:rPr>
            <a:t>With the help of sample historical data, which is known as training data , machine learning algorithms build a mathematical model that helps in making predictions or decisions without being explicitly programmed.</a:t>
          </a:r>
          <a:endParaRPr lang="en-GB" sz="1600" dirty="0">
            <a:solidFill>
              <a:schemeClr val="tx1"/>
            </a:solidFill>
            <a:latin typeface="Cambria" panose="02040503050406030204" pitchFamily="18" charset="0"/>
            <a:ea typeface="Cambria" panose="02040503050406030204" pitchFamily="18" charset="0"/>
          </a:endParaRPr>
        </a:p>
      </dgm:t>
    </dgm:pt>
    <dgm:pt modelId="{6F8B0401-369B-4D9C-8AE1-9D7DD2DD40D5}" type="parTrans" cxnId="{07D3EED8-96B0-41B0-A5C2-9BF5876E63DF}">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2D394DBC-D010-4983-A939-F3C23DC55A13}" type="sibTrans" cxnId="{07D3EED8-96B0-41B0-A5C2-9BF5876E63DF}">
      <dgm:prSet custT="1"/>
      <dgm:spPr>
        <a:solidFill>
          <a:srgbClr val="92D050">
            <a:alpha val="90000"/>
          </a:srgbClr>
        </a:solidFill>
      </dgm:spPr>
      <dgm:t>
        <a:bodyPr/>
        <a:lstStyle/>
        <a:p>
          <a:endParaRPr lang="en-GB" sz="3200">
            <a:solidFill>
              <a:schemeClr val="tx1"/>
            </a:solidFill>
            <a:latin typeface="Cambria" panose="02040503050406030204" pitchFamily="18" charset="0"/>
            <a:ea typeface="Cambria" panose="02040503050406030204" pitchFamily="18" charset="0"/>
          </a:endParaRPr>
        </a:p>
      </dgm:t>
    </dgm:pt>
    <dgm:pt modelId="{42648C4E-1FE4-4EC7-BA2E-3221B82FBBE7}">
      <dgm:prSet phldrT="[Text]" custT="1"/>
      <dgm:spPr>
        <a:solidFill>
          <a:schemeClr val="accent2">
            <a:lumMod val="20000"/>
            <a:lumOff val="80000"/>
          </a:schemeClr>
        </a:solidFill>
      </dgm:spPr>
      <dgm:t>
        <a:bodyPr/>
        <a:lstStyle/>
        <a:p>
          <a:r>
            <a:rPr lang="en-US" sz="1600" dirty="0">
              <a:solidFill>
                <a:schemeClr val="tx1"/>
              </a:solidFill>
              <a:latin typeface="Cambria" panose="02040503050406030204" pitchFamily="18" charset="0"/>
              <a:ea typeface="Cambria" panose="02040503050406030204" pitchFamily="18" charset="0"/>
            </a:rPr>
            <a:t>Machine learning brings computer science and statistics together for creating predictive models.</a:t>
          </a:r>
          <a:endParaRPr lang="en-GB" sz="1600" dirty="0">
            <a:solidFill>
              <a:schemeClr val="tx1"/>
            </a:solidFill>
            <a:latin typeface="Cambria" panose="02040503050406030204" pitchFamily="18" charset="0"/>
            <a:ea typeface="Cambria" panose="02040503050406030204" pitchFamily="18" charset="0"/>
          </a:endParaRPr>
        </a:p>
      </dgm:t>
    </dgm:pt>
    <dgm:pt modelId="{FBD723BB-7C2D-4B88-BE3C-A295BB3402A9}" type="parTrans" cxnId="{13573A66-4AFD-4726-9ABD-B4DB4A741D4B}">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42D37BD2-10BC-4ABF-B115-47E4C04E0679}" type="sibTrans" cxnId="{13573A66-4AFD-4726-9ABD-B4DB4A741D4B}">
      <dgm:prSet custT="1"/>
      <dgm:spPr>
        <a:solidFill>
          <a:srgbClr val="92D050">
            <a:alpha val="90000"/>
          </a:srgbClr>
        </a:solidFill>
      </dgm:spPr>
      <dgm:t>
        <a:bodyPr/>
        <a:lstStyle/>
        <a:p>
          <a:endParaRPr lang="en-GB" sz="3200">
            <a:solidFill>
              <a:schemeClr val="tx1"/>
            </a:solidFill>
            <a:latin typeface="Cambria" panose="02040503050406030204" pitchFamily="18" charset="0"/>
            <a:ea typeface="Cambria" panose="02040503050406030204" pitchFamily="18" charset="0"/>
          </a:endParaRPr>
        </a:p>
      </dgm:t>
    </dgm:pt>
    <dgm:pt modelId="{076D569C-760B-476A-8319-102AF2903B2A}">
      <dgm:prSet custT="1"/>
      <dgm:spPr>
        <a:solidFill>
          <a:schemeClr val="accent6">
            <a:lumMod val="20000"/>
            <a:lumOff val="80000"/>
          </a:schemeClr>
        </a:solidFill>
      </dgm:spPr>
      <dgm:t>
        <a:bodyPr/>
        <a:lstStyle/>
        <a:p>
          <a:r>
            <a:rPr lang="en-US" sz="1600" dirty="0">
              <a:solidFill>
                <a:schemeClr val="tx1"/>
              </a:solidFill>
              <a:latin typeface="Cambria" panose="02040503050406030204" pitchFamily="18" charset="0"/>
              <a:ea typeface="Cambria" panose="02040503050406030204" pitchFamily="18" charset="0"/>
            </a:rPr>
            <a:t>Machine learning constructs or uses the algorithms that</a:t>
          </a:r>
          <a:endParaRPr lang="en-GB" sz="1600" dirty="0">
            <a:solidFill>
              <a:schemeClr val="tx1"/>
            </a:solidFill>
            <a:latin typeface="Cambria" panose="02040503050406030204" pitchFamily="18" charset="0"/>
            <a:ea typeface="Cambria" panose="02040503050406030204" pitchFamily="18" charset="0"/>
          </a:endParaRPr>
        </a:p>
        <a:p>
          <a:r>
            <a:rPr lang="en-GB" sz="1600" dirty="0">
              <a:solidFill>
                <a:schemeClr val="tx1"/>
              </a:solidFill>
              <a:latin typeface="Cambria" panose="02040503050406030204" pitchFamily="18" charset="0"/>
              <a:ea typeface="Cambria" panose="02040503050406030204" pitchFamily="18" charset="0"/>
            </a:rPr>
            <a:t>learn from historical data.</a:t>
          </a:r>
        </a:p>
      </dgm:t>
    </dgm:pt>
    <dgm:pt modelId="{D35E19EA-1061-4B78-A02F-A4A5618A3DAA}" type="parTrans" cxnId="{3B2EC193-BACF-457B-87A9-7086EEC2C496}">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1A8C3F3F-5465-4D6C-AF00-0A02DDD83E71}" type="sibTrans" cxnId="{3B2EC193-BACF-457B-87A9-7086EEC2C496}">
      <dgm:prSet/>
      <dgm:spPr/>
      <dgm:t>
        <a:bodyPr/>
        <a:lstStyle/>
        <a:p>
          <a:endParaRPr lang="en-GB" sz="2000">
            <a:solidFill>
              <a:schemeClr val="tx1"/>
            </a:solidFill>
            <a:latin typeface="Cambria" panose="02040503050406030204" pitchFamily="18" charset="0"/>
            <a:ea typeface="Cambria" panose="02040503050406030204" pitchFamily="18" charset="0"/>
          </a:endParaRPr>
        </a:p>
      </dgm:t>
    </dgm:pt>
    <dgm:pt modelId="{B241C5AF-AEA8-482F-88D2-9705C6D276B4}" type="pres">
      <dgm:prSet presAssocID="{9C3798EC-F606-4E15-9256-4140770F7752}" presName="outerComposite" presStyleCnt="0">
        <dgm:presLayoutVars>
          <dgm:chMax val="5"/>
          <dgm:dir/>
          <dgm:resizeHandles val="exact"/>
        </dgm:presLayoutVars>
      </dgm:prSet>
      <dgm:spPr/>
      <dgm:t>
        <a:bodyPr/>
        <a:lstStyle/>
        <a:p>
          <a:endParaRPr lang="en-US"/>
        </a:p>
      </dgm:t>
    </dgm:pt>
    <dgm:pt modelId="{A0B071EA-8380-4C2F-997E-45DA8C299012}" type="pres">
      <dgm:prSet presAssocID="{9C3798EC-F606-4E15-9256-4140770F7752}" presName="dummyMaxCanvas" presStyleCnt="0">
        <dgm:presLayoutVars/>
      </dgm:prSet>
      <dgm:spPr/>
    </dgm:pt>
    <dgm:pt modelId="{F48BB0F8-2C68-4DED-88E2-EA048DB0B47C}" type="pres">
      <dgm:prSet presAssocID="{9C3798EC-F606-4E15-9256-4140770F7752}" presName="FiveNodes_1" presStyleLbl="node1" presStyleIdx="0" presStyleCnt="5" custLinFactNeighborX="-1913">
        <dgm:presLayoutVars>
          <dgm:bulletEnabled val="1"/>
        </dgm:presLayoutVars>
      </dgm:prSet>
      <dgm:spPr/>
      <dgm:t>
        <a:bodyPr/>
        <a:lstStyle/>
        <a:p>
          <a:endParaRPr lang="en-US"/>
        </a:p>
      </dgm:t>
    </dgm:pt>
    <dgm:pt modelId="{902A1BE9-5954-4154-99F7-5848B895186E}" type="pres">
      <dgm:prSet presAssocID="{9C3798EC-F606-4E15-9256-4140770F7752}" presName="FiveNodes_2" presStyleLbl="node1" presStyleIdx="1" presStyleCnt="5">
        <dgm:presLayoutVars>
          <dgm:bulletEnabled val="1"/>
        </dgm:presLayoutVars>
      </dgm:prSet>
      <dgm:spPr/>
      <dgm:t>
        <a:bodyPr/>
        <a:lstStyle/>
        <a:p>
          <a:endParaRPr lang="en-US"/>
        </a:p>
      </dgm:t>
    </dgm:pt>
    <dgm:pt modelId="{9443AFFC-9DA9-46B4-AC11-C679C081616B}" type="pres">
      <dgm:prSet presAssocID="{9C3798EC-F606-4E15-9256-4140770F7752}" presName="FiveNodes_3" presStyleLbl="node1" presStyleIdx="2" presStyleCnt="5">
        <dgm:presLayoutVars>
          <dgm:bulletEnabled val="1"/>
        </dgm:presLayoutVars>
      </dgm:prSet>
      <dgm:spPr/>
      <dgm:t>
        <a:bodyPr/>
        <a:lstStyle/>
        <a:p>
          <a:endParaRPr lang="en-US"/>
        </a:p>
      </dgm:t>
    </dgm:pt>
    <dgm:pt modelId="{B0591887-2D05-4371-B053-E8E75707E62F}" type="pres">
      <dgm:prSet presAssocID="{9C3798EC-F606-4E15-9256-4140770F7752}" presName="FiveNodes_4" presStyleLbl="node1" presStyleIdx="3" presStyleCnt="5">
        <dgm:presLayoutVars>
          <dgm:bulletEnabled val="1"/>
        </dgm:presLayoutVars>
      </dgm:prSet>
      <dgm:spPr/>
      <dgm:t>
        <a:bodyPr/>
        <a:lstStyle/>
        <a:p>
          <a:endParaRPr lang="en-US"/>
        </a:p>
      </dgm:t>
    </dgm:pt>
    <dgm:pt modelId="{4190CD27-E245-4F46-A19D-D637D1E206B3}" type="pres">
      <dgm:prSet presAssocID="{9C3798EC-F606-4E15-9256-4140770F7752}" presName="FiveNodes_5" presStyleLbl="node1" presStyleIdx="4" presStyleCnt="5">
        <dgm:presLayoutVars>
          <dgm:bulletEnabled val="1"/>
        </dgm:presLayoutVars>
      </dgm:prSet>
      <dgm:spPr/>
      <dgm:t>
        <a:bodyPr/>
        <a:lstStyle/>
        <a:p>
          <a:endParaRPr lang="en-US"/>
        </a:p>
      </dgm:t>
    </dgm:pt>
    <dgm:pt modelId="{353198EE-DAFA-4145-945E-E768ECDCD31A}" type="pres">
      <dgm:prSet presAssocID="{9C3798EC-F606-4E15-9256-4140770F7752}" presName="FiveConn_1-2" presStyleLbl="fgAccFollowNode1" presStyleIdx="0" presStyleCnt="4">
        <dgm:presLayoutVars>
          <dgm:bulletEnabled val="1"/>
        </dgm:presLayoutVars>
      </dgm:prSet>
      <dgm:spPr/>
      <dgm:t>
        <a:bodyPr/>
        <a:lstStyle/>
        <a:p>
          <a:endParaRPr lang="en-US"/>
        </a:p>
      </dgm:t>
    </dgm:pt>
    <dgm:pt modelId="{C8336CDD-C45B-4ECE-92D1-04C35C7D629B}" type="pres">
      <dgm:prSet presAssocID="{9C3798EC-F606-4E15-9256-4140770F7752}" presName="FiveConn_2-3" presStyleLbl="fgAccFollowNode1" presStyleIdx="1" presStyleCnt="4">
        <dgm:presLayoutVars>
          <dgm:bulletEnabled val="1"/>
        </dgm:presLayoutVars>
      </dgm:prSet>
      <dgm:spPr/>
      <dgm:t>
        <a:bodyPr/>
        <a:lstStyle/>
        <a:p>
          <a:endParaRPr lang="en-US"/>
        </a:p>
      </dgm:t>
    </dgm:pt>
    <dgm:pt modelId="{67FBA704-E530-42F7-8709-54A8E809D4DC}" type="pres">
      <dgm:prSet presAssocID="{9C3798EC-F606-4E15-9256-4140770F7752}" presName="FiveConn_3-4" presStyleLbl="fgAccFollowNode1" presStyleIdx="2" presStyleCnt="4">
        <dgm:presLayoutVars>
          <dgm:bulletEnabled val="1"/>
        </dgm:presLayoutVars>
      </dgm:prSet>
      <dgm:spPr/>
      <dgm:t>
        <a:bodyPr/>
        <a:lstStyle/>
        <a:p>
          <a:endParaRPr lang="en-US"/>
        </a:p>
      </dgm:t>
    </dgm:pt>
    <dgm:pt modelId="{B3A572DD-2D76-41BB-9F20-BF1BDF1D23F8}" type="pres">
      <dgm:prSet presAssocID="{9C3798EC-F606-4E15-9256-4140770F7752}" presName="FiveConn_4-5" presStyleLbl="fgAccFollowNode1" presStyleIdx="3" presStyleCnt="4">
        <dgm:presLayoutVars>
          <dgm:bulletEnabled val="1"/>
        </dgm:presLayoutVars>
      </dgm:prSet>
      <dgm:spPr/>
      <dgm:t>
        <a:bodyPr/>
        <a:lstStyle/>
        <a:p>
          <a:endParaRPr lang="en-US"/>
        </a:p>
      </dgm:t>
    </dgm:pt>
    <dgm:pt modelId="{636205F9-2B1D-41F3-AEAC-0CF097D56DD2}" type="pres">
      <dgm:prSet presAssocID="{9C3798EC-F606-4E15-9256-4140770F7752}" presName="FiveNodes_1_text" presStyleLbl="node1" presStyleIdx="4" presStyleCnt="5">
        <dgm:presLayoutVars>
          <dgm:bulletEnabled val="1"/>
        </dgm:presLayoutVars>
      </dgm:prSet>
      <dgm:spPr/>
      <dgm:t>
        <a:bodyPr/>
        <a:lstStyle/>
        <a:p>
          <a:endParaRPr lang="en-US"/>
        </a:p>
      </dgm:t>
    </dgm:pt>
    <dgm:pt modelId="{21D522B0-AB5D-42D3-92F8-0E8D109FBA91}" type="pres">
      <dgm:prSet presAssocID="{9C3798EC-F606-4E15-9256-4140770F7752}" presName="FiveNodes_2_text" presStyleLbl="node1" presStyleIdx="4" presStyleCnt="5">
        <dgm:presLayoutVars>
          <dgm:bulletEnabled val="1"/>
        </dgm:presLayoutVars>
      </dgm:prSet>
      <dgm:spPr/>
      <dgm:t>
        <a:bodyPr/>
        <a:lstStyle/>
        <a:p>
          <a:endParaRPr lang="en-US"/>
        </a:p>
      </dgm:t>
    </dgm:pt>
    <dgm:pt modelId="{50E91B32-0E25-456E-B0BF-BC327A6AE384}" type="pres">
      <dgm:prSet presAssocID="{9C3798EC-F606-4E15-9256-4140770F7752}" presName="FiveNodes_3_text" presStyleLbl="node1" presStyleIdx="4" presStyleCnt="5">
        <dgm:presLayoutVars>
          <dgm:bulletEnabled val="1"/>
        </dgm:presLayoutVars>
      </dgm:prSet>
      <dgm:spPr/>
      <dgm:t>
        <a:bodyPr/>
        <a:lstStyle/>
        <a:p>
          <a:endParaRPr lang="en-US"/>
        </a:p>
      </dgm:t>
    </dgm:pt>
    <dgm:pt modelId="{0CD21C59-5C80-4F53-9601-51A2B2749E0F}" type="pres">
      <dgm:prSet presAssocID="{9C3798EC-F606-4E15-9256-4140770F7752}" presName="FiveNodes_4_text" presStyleLbl="node1" presStyleIdx="4" presStyleCnt="5">
        <dgm:presLayoutVars>
          <dgm:bulletEnabled val="1"/>
        </dgm:presLayoutVars>
      </dgm:prSet>
      <dgm:spPr/>
      <dgm:t>
        <a:bodyPr/>
        <a:lstStyle/>
        <a:p>
          <a:endParaRPr lang="en-US"/>
        </a:p>
      </dgm:t>
    </dgm:pt>
    <dgm:pt modelId="{F47725EF-45AC-47B2-9BFF-57D1188B69F8}" type="pres">
      <dgm:prSet presAssocID="{9C3798EC-F606-4E15-9256-4140770F7752}" presName="FiveNodes_5_text" presStyleLbl="node1" presStyleIdx="4" presStyleCnt="5">
        <dgm:presLayoutVars>
          <dgm:bulletEnabled val="1"/>
        </dgm:presLayoutVars>
      </dgm:prSet>
      <dgm:spPr/>
      <dgm:t>
        <a:bodyPr/>
        <a:lstStyle/>
        <a:p>
          <a:endParaRPr lang="en-US"/>
        </a:p>
      </dgm:t>
    </dgm:pt>
  </dgm:ptLst>
  <dgm:cxnLst>
    <dgm:cxn modelId="{C0165C2C-631C-4DE7-98F5-CA6F1583411D}" type="presOf" srcId="{076D569C-760B-476A-8319-102AF2903B2A}" destId="{F47725EF-45AC-47B2-9BFF-57D1188B69F8}" srcOrd="1" destOrd="0" presId="urn:microsoft.com/office/officeart/2005/8/layout/vProcess5"/>
    <dgm:cxn modelId="{13573A66-4AFD-4726-9ABD-B4DB4A741D4B}" srcId="{9C3798EC-F606-4E15-9256-4140770F7752}" destId="{42648C4E-1FE4-4EC7-BA2E-3221B82FBBE7}" srcOrd="3" destOrd="0" parTransId="{FBD723BB-7C2D-4B88-BE3C-A295BB3402A9}" sibTransId="{42D37BD2-10BC-4ABF-B115-47E4C04E0679}"/>
    <dgm:cxn modelId="{148DD543-899D-486B-B5B4-1A3BADD3B5A5}" type="presOf" srcId="{0093318E-B0C0-44DC-911A-698E3E573748}" destId="{636205F9-2B1D-41F3-AEAC-0CF097D56DD2}" srcOrd="1" destOrd="0" presId="urn:microsoft.com/office/officeart/2005/8/layout/vProcess5"/>
    <dgm:cxn modelId="{D1DAF22B-9640-44B7-BD1E-CF2100CEF6D5}" srcId="{9C3798EC-F606-4E15-9256-4140770F7752}" destId="{0093318E-B0C0-44DC-911A-698E3E573748}" srcOrd="0" destOrd="0" parTransId="{D7BF34FA-B675-46E9-A7C8-733BE9CD23DD}" sibTransId="{FE4B3E56-6FFF-489A-885C-C272879D4AA3}"/>
    <dgm:cxn modelId="{CB228E69-5B55-4064-A7D3-C22D328C324A}" type="presOf" srcId="{076D569C-760B-476A-8319-102AF2903B2A}" destId="{4190CD27-E245-4F46-A19D-D637D1E206B3}" srcOrd="0" destOrd="0" presId="urn:microsoft.com/office/officeart/2005/8/layout/vProcess5"/>
    <dgm:cxn modelId="{55F9F2EF-BDA9-46D4-9E31-AC804D3F1A09}" type="presOf" srcId="{0093318E-B0C0-44DC-911A-698E3E573748}" destId="{F48BB0F8-2C68-4DED-88E2-EA048DB0B47C}" srcOrd="0" destOrd="0" presId="urn:microsoft.com/office/officeart/2005/8/layout/vProcess5"/>
    <dgm:cxn modelId="{C2AD17FB-833C-4865-B4CD-192FBC19AF15}" type="presOf" srcId="{CA5C2417-A7CF-4F6D-903A-99C8C4A3A88A}" destId="{50E91B32-0E25-456E-B0BF-BC327A6AE384}" srcOrd="1" destOrd="0" presId="urn:microsoft.com/office/officeart/2005/8/layout/vProcess5"/>
    <dgm:cxn modelId="{2FDD02BD-93C4-457E-B320-7DBB21D65FF1}" type="presOf" srcId="{42648C4E-1FE4-4EC7-BA2E-3221B82FBBE7}" destId="{B0591887-2D05-4371-B053-E8E75707E62F}" srcOrd="0" destOrd="0" presId="urn:microsoft.com/office/officeart/2005/8/layout/vProcess5"/>
    <dgm:cxn modelId="{70988E64-0A80-42CF-97B0-FADAE4A12798}" type="presOf" srcId="{0508833D-36A2-4443-8AFC-73A3F01EEC8B}" destId="{21D522B0-AB5D-42D3-92F8-0E8D109FBA91}" srcOrd="1" destOrd="0" presId="urn:microsoft.com/office/officeart/2005/8/layout/vProcess5"/>
    <dgm:cxn modelId="{8043E15D-835F-4D24-8FF3-FABF96D66139}" type="presOf" srcId="{CA5C2417-A7CF-4F6D-903A-99C8C4A3A88A}" destId="{9443AFFC-9DA9-46B4-AC11-C679C081616B}" srcOrd="0" destOrd="0" presId="urn:microsoft.com/office/officeart/2005/8/layout/vProcess5"/>
    <dgm:cxn modelId="{4BE731A1-5CBC-4A8C-85DD-5C129BBE8834}" type="presOf" srcId="{754E5144-73C8-4CA9-BA41-EE31CCC6D1CD}" destId="{C8336CDD-C45B-4ECE-92D1-04C35C7D629B}" srcOrd="0" destOrd="0" presId="urn:microsoft.com/office/officeart/2005/8/layout/vProcess5"/>
    <dgm:cxn modelId="{73522732-DAF1-4083-A215-5524F020465F}" srcId="{9C3798EC-F606-4E15-9256-4140770F7752}" destId="{0508833D-36A2-4443-8AFC-73A3F01EEC8B}" srcOrd="1" destOrd="0" parTransId="{87C41BE3-A1B6-4E8E-AD11-3D6E6FFFF29A}" sibTransId="{754E5144-73C8-4CA9-BA41-EE31CCC6D1CD}"/>
    <dgm:cxn modelId="{E292F7A9-5772-4659-AD69-8D42A65D792B}" type="presOf" srcId="{42D37BD2-10BC-4ABF-B115-47E4C04E0679}" destId="{B3A572DD-2D76-41BB-9F20-BF1BDF1D23F8}" srcOrd="0" destOrd="0" presId="urn:microsoft.com/office/officeart/2005/8/layout/vProcess5"/>
    <dgm:cxn modelId="{819311BE-9402-45E8-B94C-778F8BFA7240}" type="presOf" srcId="{0508833D-36A2-4443-8AFC-73A3F01EEC8B}" destId="{902A1BE9-5954-4154-99F7-5848B895186E}" srcOrd="0" destOrd="0" presId="urn:microsoft.com/office/officeart/2005/8/layout/vProcess5"/>
    <dgm:cxn modelId="{07D3EED8-96B0-41B0-A5C2-9BF5876E63DF}" srcId="{9C3798EC-F606-4E15-9256-4140770F7752}" destId="{CA5C2417-A7CF-4F6D-903A-99C8C4A3A88A}" srcOrd="2" destOrd="0" parTransId="{6F8B0401-369B-4D9C-8AE1-9D7DD2DD40D5}" sibTransId="{2D394DBC-D010-4983-A939-F3C23DC55A13}"/>
    <dgm:cxn modelId="{C326388B-10F7-46D9-AE41-623C3B59D7F6}" type="presOf" srcId="{9C3798EC-F606-4E15-9256-4140770F7752}" destId="{B241C5AF-AEA8-482F-88D2-9705C6D276B4}" srcOrd="0" destOrd="0" presId="urn:microsoft.com/office/officeart/2005/8/layout/vProcess5"/>
    <dgm:cxn modelId="{DE9D899F-E1C2-4F67-8E1D-3CFD81AEE5F7}" type="presOf" srcId="{2D394DBC-D010-4983-A939-F3C23DC55A13}" destId="{67FBA704-E530-42F7-8709-54A8E809D4DC}" srcOrd="0" destOrd="0" presId="urn:microsoft.com/office/officeart/2005/8/layout/vProcess5"/>
    <dgm:cxn modelId="{2DECCFD6-D546-4D99-A7DA-1CB1C5581DC0}" type="presOf" srcId="{FE4B3E56-6FFF-489A-885C-C272879D4AA3}" destId="{353198EE-DAFA-4145-945E-E768ECDCD31A}" srcOrd="0" destOrd="0" presId="urn:microsoft.com/office/officeart/2005/8/layout/vProcess5"/>
    <dgm:cxn modelId="{3B2EC193-BACF-457B-87A9-7086EEC2C496}" srcId="{9C3798EC-F606-4E15-9256-4140770F7752}" destId="{076D569C-760B-476A-8319-102AF2903B2A}" srcOrd="4" destOrd="0" parTransId="{D35E19EA-1061-4B78-A02F-A4A5618A3DAA}" sibTransId="{1A8C3F3F-5465-4D6C-AF00-0A02DDD83E71}"/>
    <dgm:cxn modelId="{A0B6D09F-27A4-41D6-9D58-27617CAE5939}" type="presOf" srcId="{42648C4E-1FE4-4EC7-BA2E-3221B82FBBE7}" destId="{0CD21C59-5C80-4F53-9601-51A2B2749E0F}" srcOrd="1" destOrd="0" presId="urn:microsoft.com/office/officeart/2005/8/layout/vProcess5"/>
    <dgm:cxn modelId="{BA2202B8-0F84-428D-91EC-7FC86FC3324B}" type="presParOf" srcId="{B241C5AF-AEA8-482F-88D2-9705C6D276B4}" destId="{A0B071EA-8380-4C2F-997E-45DA8C299012}" srcOrd="0" destOrd="0" presId="urn:microsoft.com/office/officeart/2005/8/layout/vProcess5"/>
    <dgm:cxn modelId="{20B9420E-04AB-49AF-A5B5-D523D72FFC4C}" type="presParOf" srcId="{B241C5AF-AEA8-482F-88D2-9705C6D276B4}" destId="{F48BB0F8-2C68-4DED-88E2-EA048DB0B47C}" srcOrd="1" destOrd="0" presId="urn:microsoft.com/office/officeart/2005/8/layout/vProcess5"/>
    <dgm:cxn modelId="{CDE44EF8-41AC-48C7-8CC8-82A1B8AD1E6E}" type="presParOf" srcId="{B241C5AF-AEA8-482F-88D2-9705C6D276B4}" destId="{902A1BE9-5954-4154-99F7-5848B895186E}" srcOrd="2" destOrd="0" presId="urn:microsoft.com/office/officeart/2005/8/layout/vProcess5"/>
    <dgm:cxn modelId="{C5B2518B-B6A8-4925-B9DA-2E08C75E260E}" type="presParOf" srcId="{B241C5AF-AEA8-482F-88D2-9705C6D276B4}" destId="{9443AFFC-9DA9-46B4-AC11-C679C081616B}" srcOrd="3" destOrd="0" presId="urn:microsoft.com/office/officeart/2005/8/layout/vProcess5"/>
    <dgm:cxn modelId="{F4734840-808A-4E05-B5E3-09A73EC9BE83}" type="presParOf" srcId="{B241C5AF-AEA8-482F-88D2-9705C6D276B4}" destId="{B0591887-2D05-4371-B053-E8E75707E62F}" srcOrd="4" destOrd="0" presId="urn:microsoft.com/office/officeart/2005/8/layout/vProcess5"/>
    <dgm:cxn modelId="{CB40681F-32EF-4137-BA9F-B6885EC37CEC}" type="presParOf" srcId="{B241C5AF-AEA8-482F-88D2-9705C6D276B4}" destId="{4190CD27-E245-4F46-A19D-D637D1E206B3}" srcOrd="5" destOrd="0" presId="urn:microsoft.com/office/officeart/2005/8/layout/vProcess5"/>
    <dgm:cxn modelId="{843CDCCC-F7B2-46D2-A925-5E0142F0CED3}" type="presParOf" srcId="{B241C5AF-AEA8-482F-88D2-9705C6D276B4}" destId="{353198EE-DAFA-4145-945E-E768ECDCD31A}" srcOrd="6" destOrd="0" presId="urn:microsoft.com/office/officeart/2005/8/layout/vProcess5"/>
    <dgm:cxn modelId="{AFD636D7-F73B-4126-ACDC-FB79A45CFE68}" type="presParOf" srcId="{B241C5AF-AEA8-482F-88D2-9705C6D276B4}" destId="{C8336CDD-C45B-4ECE-92D1-04C35C7D629B}" srcOrd="7" destOrd="0" presId="urn:microsoft.com/office/officeart/2005/8/layout/vProcess5"/>
    <dgm:cxn modelId="{B7D2F476-BA06-433C-A9E2-9F770D54BD84}" type="presParOf" srcId="{B241C5AF-AEA8-482F-88D2-9705C6D276B4}" destId="{67FBA704-E530-42F7-8709-54A8E809D4DC}" srcOrd="8" destOrd="0" presId="urn:microsoft.com/office/officeart/2005/8/layout/vProcess5"/>
    <dgm:cxn modelId="{73AD3798-7594-40C6-8423-7FA0A277E2E7}" type="presParOf" srcId="{B241C5AF-AEA8-482F-88D2-9705C6D276B4}" destId="{B3A572DD-2D76-41BB-9F20-BF1BDF1D23F8}" srcOrd="9" destOrd="0" presId="urn:microsoft.com/office/officeart/2005/8/layout/vProcess5"/>
    <dgm:cxn modelId="{DF5BD264-0A4C-419B-8BD8-6D831A97A287}" type="presParOf" srcId="{B241C5AF-AEA8-482F-88D2-9705C6D276B4}" destId="{636205F9-2B1D-41F3-AEAC-0CF097D56DD2}" srcOrd="10" destOrd="0" presId="urn:microsoft.com/office/officeart/2005/8/layout/vProcess5"/>
    <dgm:cxn modelId="{F65E75F4-3B09-4B0B-8D08-61776B847358}" type="presParOf" srcId="{B241C5AF-AEA8-482F-88D2-9705C6D276B4}" destId="{21D522B0-AB5D-42D3-92F8-0E8D109FBA91}" srcOrd="11" destOrd="0" presId="urn:microsoft.com/office/officeart/2005/8/layout/vProcess5"/>
    <dgm:cxn modelId="{1CB8B008-0F28-4BCE-8AB9-DC02113B94F4}" type="presParOf" srcId="{B241C5AF-AEA8-482F-88D2-9705C6D276B4}" destId="{50E91B32-0E25-456E-B0BF-BC327A6AE384}" srcOrd="12" destOrd="0" presId="urn:microsoft.com/office/officeart/2005/8/layout/vProcess5"/>
    <dgm:cxn modelId="{BB54AEAD-1759-47D0-B2E2-EEDE0D1DD5F0}" type="presParOf" srcId="{B241C5AF-AEA8-482F-88D2-9705C6D276B4}" destId="{0CD21C59-5C80-4F53-9601-51A2B2749E0F}" srcOrd="13" destOrd="0" presId="urn:microsoft.com/office/officeart/2005/8/layout/vProcess5"/>
    <dgm:cxn modelId="{EA026EE7-7506-483E-B324-93CD6FEC6392}" type="presParOf" srcId="{B241C5AF-AEA8-482F-88D2-9705C6D276B4}" destId="{F47725EF-45AC-47B2-9BFF-57D1188B69F8}" srcOrd="14"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BB0F8-2C68-4DED-88E2-EA048DB0B47C}">
      <dsp:nvSpPr>
        <dsp:cNvPr id="0" name=""/>
        <dsp:cNvSpPr/>
      </dsp:nvSpPr>
      <dsp:spPr>
        <a:xfrm>
          <a:off x="0" y="0"/>
          <a:ext cx="6978970" cy="975360"/>
        </a:xfrm>
        <a:prstGeom prst="roundRect">
          <a:avLst>
            <a:gd name="adj" fmla="val 10000"/>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mbria" panose="02040503050406030204" pitchFamily="18" charset="0"/>
              <a:ea typeface="Cambria" panose="02040503050406030204" pitchFamily="18" charset="0"/>
            </a:rPr>
            <a:t>The term machine learning was first introduced by </a:t>
          </a:r>
          <a:r>
            <a:rPr lang="en-US" sz="1600" b="1" i="1" kern="1200" dirty="0">
              <a:solidFill>
                <a:srgbClr val="FE7E00"/>
              </a:solidFill>
              <a:latin typeface="Cambria" panose="02040503050406030204" pitchFamily="18" charset="0"/>
              <a:ea typeface="Cambria" panose="02040503050406030204" pitchFamily="18" charset="0"/>
            </a:rPr>
            <a:t>Arthur Samuel in 1959 </a:t>
          </a:r>
          <a:r>
            <a:rPr lang="en-US" sz="1600" kern="1200" dirty="0">
              <a:solidFill>
                <a:schemeClr val="tx1"/>
              </a:solidFill>
              <a:latin typeface="Cambria" panose="02040503050406030204" pitchFamily="18" charset="0"/>
              <a:ea typeface="Cambria" panose="02040503050406030204" pitchFamily="18" charset="0"/>
            </a:rPr>
            <a:t>. We can define it in a </a:t>
          </a:r>
          <a:r>
            <a:rPr lang="en-GB" sz="1600" kern="1200" dirty="0">
              <a:solidFill>
                <a:schemeClr val="tx1"/>
              </a:solidFill>
              <a:latin typeface="Cambria" panose="02040503050406030204" pitchFamily="18" charset="0"/>
              <a:ea typeface="Cambria" panose="02040503050406030204" pitchFamily="18" charset="0"/>
            </a:rPr>
            <a:t>summarized way as:</a:t>
          </a:r>
        </a:p>
      </dsp:txBody>
      <dsp:txXfrm>
        <a:off x="28567" y="28567"/>
        <a:ext cx="5812364" cy="918226"/>
      </dsp:txXfrm>
    </dsp:sp>
    <dsp:sp modelId="{902A1BE9-5954-4154-99F7-5848B895186E}">
      <dsp:nvSpPr>
        <dsp:cNvPr id="0" name=""/>
        <dsp:cNvSpPr/>
      </dsp:nvSpPr>
      <dsp:spPr>
        <a:xfrm>
          <a:off x="521156" y="1110826"/>
          <a:ext cx="6978970" cy="975360"/>
        </a:xfrm>
        <a:prstGeom prst="roundRect">
          <a:avLst>
            <a:gd name="adj" fmla="val 1000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mbria" panose="02040503050406030204" pitchFamily="18" charset="0"/>
              <a:ea typeface="Cambria" panose="02040503050406030204" pitchFamily="18" charset="0"/>
            </a:rPr>
            <a:t>Machine learning enables a machine to automatically learn from data, improve performance from experiences, and predict things without being explicitly </a:t>
          </a:r>
          <a:r>
            <a:rPr lang="en-GB" sz="1600" kern="1200" dirty="0">
              <a:solidFill>
                <a:schemeClr val="tx1"/>
              </a:solidFill>
              <a:latin typeface="Cambria" panose="02040503050406030204" pitchFamily="18" charset="0"/>
              <a:ea typeface="Cambria" panose="02040503050406030204" pitchFamily="18" charset="0"/>
            </a:rPr>
            <a:t>programmed.</a:t>
          </a:r>
        </a:p>
      </dsp:txBody>
      <dsp:txXfrm>
        <a:off x="549723" y="1139393"/>
        <a:ext cx="5766695" cy="918226"/>
      </dsp:txXfrm>
    </dsp:sp>
    <dsp:sp modelId="{9443AFFC-9DA9-46B4-AC11-C679C081616B}">
      <dsp:nvSpPr>
        <dsp:cNvPr id="0" name=""/>
        <dsp:cNvSpPr/>
      </dsp:nvSpPr>
      <dsp:spPr>
        <a:xfrm>
          <a:off x="1042313" y="2221653"/>
          <a:ext cx="6978970" cy="975360"/>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mbria" panose="02040503050406030204" pitchFamily="18" charset="0"/>
              <a:ea typeface="Cambria" panose="02040503050406030204" pitchFamily="18" charset="0"/>
            </a:rPr>
            <a:t>With the help of sample historical data, which is known as training data , machine learning algorithms build a mathematical model that helps in making predictions or decisions without being explicitly programmed.</a:t>
          </a:r>
          <a:endParaRPr lang="en-GB" sz="1600" kern="1200" dirty="0">
            <a:solidFill>
              <a:schemeClr val="tx1"/>
            </a:solidFill>
            <a:latin typeface="Cambria" panose="02040503050406030204" pitchFamily="18" charset="0"/>
            <a:ea typeface="Cambria" panose="02040503050406030204" pitchFamily="18" charset="0"/>
          </a:endParaRPr>
        </a:p>
      </dsp:txBody>
      <dsp:txXfrm>
        <a:off x="1070880" y="2250220"/>
        <a:ext cx="5766695" cy="918226"/>
      </dsp:txXfrm>
    </dsp:sp>
    <dsp:sp modelId="{B0591887-2D05-4371-B053-E8E75707E62F}">
      <dsp:nvSpPr>
        <dsp:cNvPr id="0" name=""/>
        <dsp:cNvSpPr/>
      </dsp:nvSpPr>
      <dsp:spPr>
        <a:xfrm>
          <a:off x="1563470" y="3332480"/>
          <a:ext cx="6978970" cy="975360"/>
        </a:xfrm>
        <a:prstGeom prst="roundRect">
          <a:avLst>
            <a:gd name="adj" fmla="val 1000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mbria" panose="02040503050406030204" pitchFamily="18" charset="0"/>
              <a:ea typeface="Cambria" panose="02040503050406030204" pitchFamily="18" charset="0"/>
            </a:rPr>
            <a:t>Machine learning brings computer science and statistics together for creating predictive models.</a:t>
          </a:r>
          <a:endParaRPr lang="en-GB" sz="1600" kern="1200" dirty="0">
            <a:solidFill>
              <a:schemeClr val="tx1"/>
            </a:solidFill>
            <a:latin typeface="Cambria" panose="02040503050406030204" pitchFamily="18" charset="0"/>
            <a:ea typeface="Cambria" panose="02040503050406030204" pitchFamily="18" charset="0"/>
          </a:endParaRPr>
        </a:p>
      </dsp:txBody>
      <dsp:txXfrm>
        <a:off x="1592037" y="3361047"/>
        <a:ext cx="5766695" cy="918226"/>
      </dsp:txXfrm>
    </dsp:sp>
    <dsp:sp modelId="{4190CD27-E245-4F46-A19D-D637D1E206B3}">
      <dsp:nvSpPr>
        <dsp:cNvPr id="0" name=""/>
        <dsp:cNvSpPr/>
      </dsp:nvSpPr>
      <dsp:spPr>
        <a:xfrm>
          <a:off x="2084627" y="4443306"/>
          <a:ext cx="6978970" cy="975360"/>
        </a:xfrm>
        <a:prstGeom prst="roundRect">
          <a:avLst>
            <a:gd name="adj" fmla="val 10000"/>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mbria" panose="02040503050406030204" pitchFamily="18" charset="0"/>
              <a:ea typeface="Cambria" panose="02040503050406030204" pitchFamily="18" charset="0"/>
            </a:rPr>
            <a:t>Machine learning constructs or uses the algorithms that</a:t>
          </a:r>
          <a:endParaRPr lang="en-GB" sz="1600" kern="1200" dirty="0">
            <a:solidFill>
              <a:schemeClr val="tx1"/>
            </a:solidFill>
            <a:latin typeface="Cambria" panose="02040503050406030204" pitchFamily="18" charset="0"/>
            <a:ea typeface="Cambria" panose="02040503050406030204" pitchFamily="18" charset="0"/>
          </a:endParaRPr>
        </a:p>
        <a:p>
          <a:pPr marL="0" lvl="0" indent="0" algn="l" defTabSz="711200">
            <a:lnSpc>
              <a:spcPct val="90000"/>
            </a:lnSpc>
            <a:spcBef>
              <a:spcPct val="0"/>
            </a:spcBef>
            <a:spcAft>
              <a:spcPct val="35000"/>
            </a:spcAft>
            <a:buNone/>
          </a:pPr>
          <a:r>
            <a:rPr lang="en-GB" sz="1600" kern="1200" dirty="0">
              <a:solidFill>
                <a:schemeClr val="tx1"/>
              </a:solidFill>
              <a:latin typeface="Cambria" panose="02040503050406030204" pitchFamily="18" charset="0"/>
              <a:ea typeface="Cambria" panose="02040503050406030204" pitchFamily="18" charset="0"/>
            </a:rPr>
            <a:t>learn from historical data.</a:t>
          </a:r>
        </a:p>
      </dsp:txBody>
      <dsp:txXfrm>
        <a:off x="2113194" y="4471873"/>
        <a:ext cx="5766695" cy="918226"/>
      </dsp:txXfrm>
    </dsp:sp>
    <dsp:sp modelId="{353198EE-DAFA-4145-945E-E768ECDCD31A}">
      <dsp:nvSpPr>
        <dsp:cNvPr id="0" name=""/>
        <dsp:cNvSpPr/>
      </dsp:nvSpPr>
      <dsp:spPr>
        <a:xfrm>
          <a:off x="6344986" y="712554"/>
          <a:ext cx="633984" cy="633984"/>
        </a:xfrm>
        <a:prstGeom prst="downArrow">
          <a:avLst>
            <a:gd name="adj1" fmla="val 55000"/>
            <a:gd name="adj2" fmla="val 45000"/>
          </a:avLst>
        </a:prstGeom>
        <a:solidFill>
          <a:srgbClr val="92D05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a:solidFill>
              <a:schemeClr val="tx1"/>
            </a:solidFill>
            <a:latin typeface="Cambria" panose="02040503050406030204" pitchFamily="18" charset="0"/>
            <a:ea typeface="Cambria" panose="02040503050406030204" pitchFamily="18" charset="0"/>
          </a:endParaRPr>
        </a:p>
      </dsp:txBody>
      <dsp:txXfrm>
        <a:off x="6487632" y="712554"/>
        <a:ext cx="348692" cy="477073"/>
      </dsp:txXfrm>
    </dsp:sp>
    <dsp:sp modelId="{C8336CDD-C45B-4ECE-92D1-04C35C7D629B}">
      <dsp:nvSpPr>
        <dsp:cNvPr id="0" name=""/>
        <dsp:cNvSpPr/>
      </dsp:nvSpPr>
      <dsp:spPr>
        <a:xfrm>
          <a:off x="6866143" y="1823381"/>
          <a:ext cx="633984" cy="633984"/>
        </a:xfrm>
        <a:prstGeom prst="downArrow">
          <a:avLst>
            <a:gd name="adj1" fmla="val 55000"/>
            <a:gd name="adj2" fmla="val 45000"/>
          </a:avLst>
        </a:prstGeom>
        <a:solidFill>
          <a:srgbClr val="92D05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a:solidFill>
              <a:schemeClr val="tx1"/>
            </a:solidFill>
            <a:latin typeface="Cambria" panose="02040503050406030204" pitchFamily="18" charset="0"/>
            <a:ea typeface="Cambria" panose="02040503050406030204" pitchFamily="18" charset="0"/>
          </a:endParaRPr>
        </a:p>
      </dsp:txBody>
      <dsp:txXfrm>
        <a:off x="7008789" y="1823381"/>
        <a:ext cx="348692" cy="477073"/>
      </dsp:txXfrm>
    </dsp:sp>
    <dsp:sp modelId="{67FBA704-E530-42F7-8709-54A8E809D4DC}">
      <dsp:nvSpPr>
        <dsp:cNvPr id="0" name=""/>
        <dsp:cNvSpPr/>
      </dsp:nvSpPr>
      <dsp:spPr>
        <a:xfrm>
          <a:off x="7387300" y="2917952"/>
          <a:ext cx="633984" cy="633984"/>
        </a:xfrm>
        <a:prstGeom prst="downArrow">
          <a:avLst>
            <a:gd name="adj1" fmla="val 55000"/>
            <a:gd name="adj2" fmla="val 45000"/>
          </a:avLst>
        </a:prstGeom>
        <a:solidFill>
          <a:srgbClr val="92D05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a:solidFill>
              <a:schemeClr val="tx1"/>
            </a:solidFill>
            <a:latin typeface="Cambria" panose="02040503050406030204" pitchFamily="18" charset="0"/>
            <a:ea typeface="Cambria" panose="02040503050406030204" pitchFamily="18" charset="0"/>
          </a:endParaRPr>
        </a:p>
      </dsp:txBody>
      <dsp:txXfrm>
        <a:off x="7529946" y="2917952"/>
        <a:ext cx="348692" cy="477073"/>
      </dsp:txXfrm>
    </dsp:sp>
    <dsp:sp modelId="{B3A572DD-2D76-41BB-9F20-BF1BDF1D23F8}">
      <dsp:nvSpPr>
        <dsp:cNvPr id="0" name=""/>
        <dsp:cNvSpPr/>
      </dsp:nvSpPr>
      <dsp:spPr>
        <a:xfrm>
          <a:off x="7908457" y="4039616"/>
          <a:ext cx="633984" cy="633984"/>
        </a:xfrm>
        <a:prstGeom prst="downArrow">
          <a:avLst>
            <a:gd name="adj1" fmla="val 55000"/>
            <a:gd name="adj2" fmla="val 45000"/>
          </a:avLst>
        </a:prstGeom>
        <a:solidFill>
          <a:srgbClr val="92D05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GB" sz="3200" kern="1200">
            <a:solidFill>
              <a:schemeClr val="tx1"/>
            </a:solidFill>
            <a:latin typeface="Cambria" panose="02040503050406030204" pitchFamily="18" charset="0"/>
            <a:ea typeface="Cambria" panose="02040503050406030204" pitchFamily="18" charset="0"/>
          </a:endParaRPr>
        </a:p>
      </dsp:txBody>
      <dsp:txXfrm>
        <a:off x="8051103" y="4039616"/>
        <a:ext cx="348692" cy="4770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ED1A0B3-5DA9-49FE-99BF-22F2091D2C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E1A62627-0C90-4C16-8599-B8EF4D248E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89B9A-2FE9-43B8-B96E-A7CF2D335260}" type="datetimeFigureOut">
              <a:rPr lang="en-US" smtClean="0"/>
              <a:pPr/>
              <a:t>8/28/2023</a:t>
            </a:fld>
            <a:endParaRPr lang="en-US"/>
          </a:p>
        </p:txBody>
      </p:sp>
      <p:sp>
        <p:nvSpPr>
          <p:cNvPr id="4" name="Footer Placeholder 3">
            <a:extLst>
              <a:ext uri="{FF2B5EF4-FFF2-40B4-BE49-F238E27FC236}">
                <a16:creationId xmlns:a16="http://schemas.microsoft.com/office/drawing/2014/main" xmlns="" id="{4C32FA1F-5A17-4DA8-9DB8-F9C6408F13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74D866D9-5893-40DF-8D01-FDC0E20D76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E91C16-B7B9-4A63-B6DB-7BEC8F06D09D}" type="slidenum">
              <a:rPr lang="en-US" smtClean="0"/>
              <a:pPr/>
              <a:t>‹#›</a:t>
            </a:fld>
            <a:endParaRPr lang="en-US"/>
          </a:p>
        </p:txBody>
      </p:sp>
    </p:spTree>
    <p:extLst>
      <p:ext uri="{BB962C8B-B14F-4D97-AF65-F5344CB8AC3E}">
        <p14:creationId xmlns:p14="http://schemas.microsoft.com/office/powerpoint/2010/main" xmlns="" val="16252570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4:27:41.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32,'12'-1,"0"0,0-1,19-5,23-4,432 2,-298 12,2351-3,-2498 2,1 2,66 15,15 3,-8-14,141-8,38 1,-278 2,0 0,0 0,0 1,21 9,30 8,11-6,1-3,96 1,163-14,-136-1,1010 2,-1162-2,57-10,23-2,-120 14,52-2,80-14,-118 12,1-1,-1-1,31-12,-30 9,1 2,0 0,1 2,28-3,-24 4,15-3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4:27:54.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52,'2492'0,"-2465"-2,0-1,-1-1,1-1,31-10,3-1,-31 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4:28:01.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31,'3'-3,"1"0,0 1,-1 0,1-1,0 1,0 1,1-1,-1 0,0 1,0 0,1 0,4 0,57-3,-50 3,659 0,-325 3,730-2,-1027 2,56 10,51 3,268-16,-407 2,-1 2,1 0,0 1,30 11,-25-7,53 8,22-9,113-6,-89-3,-113 2,1-1,-1 0,1-1,-1 0,0-1,0 0,0-1,0 0,-1-1,1-1,11-7,-6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4:28:07.7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1,'145'1,"174"24,-185-4,-34-4,180 6,2361-25,-2607 4,0 2,0 1,47 14,22 16,-78-25,0 0,0-2,43 7,-38-12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E5868-3CE3-4413-9362-EFD481DFC78C}" type="datetimeFigureOut">
              <a:rPr lang="en-US" smtClean="0"/>
              <a:pPr/>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0E291-EA18-46E4-A66A-A48641C0CD06}" type="slidenum">
              <a:rPr lang="en-US" smtClean="0"/>
              <a:pPr/>
              <a:t>‹#›</a:t>
            </a:fld>
            <a:endParaRPr lang="en-US"/>
          </a:p>
        </p:txBody>
      </p:sp>
    </p:spTree>
    <p:extLst>
      <p:ext uri="{BB962C8B-B14F-4D97-AF65-F5344CB8AC3E}">
        <p14:creationId xmlns:p14="http://schemas.microsoft.com/office/powerpoint/2010/main" xmlns="" val="348379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lowchart: Card 1">
            <a:extLst>
              <a:ext uri="{FF2B5EF4-FFF2-40B4-BE49-F238E27FC236}">
                <a16:creationId xmlns:a16="http://schemas.microsoft.com/office/drawing/2014/main" xmlns="" id="{8F2028D3-CCB8-4CC0-9D38-BB471CF1D7B9}"/>
              </a:ext>
            </a:extLst>
          </p:cNvPr>
          <p:cNvSpPr/>
          <p:nvPr userDrawn="1"/>
        </p:nvSpPr>
        <p:spPr>
          <a:xfrm>
            <a:off x="11477335" y="6596725"/>
            <a:ext cx="725670" cy="230673"/>
          </a:xfrm>
          <a:prstGeom prst="flowChartPunchedCar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xmlns="" id="{950823E5-B39F-4D07-8C1C-0F4FBA73AB0D}"/>
              </a:ext>
            </a:extLst>
          </p:cNvPr>
          <p:cNvSpPr/>
          <p:nvPr userDrawn="1"/>
        </p:nvSpPr>
        <p:spPr>
          <a:xfrm>
            <a:off x="-10159" y="6640735"/>
            <a:ext cx="2295697" cy="2375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4" name="Rectangle 3">
            <a:extLst>
              <a:ext uri="{FF2B5EF4-FFF2-40B4-BE49-F238E27FC236}">
                <a16:creationId xmlns:a16="http://schemas.microsoft.com/office/drawing/2014/main" xmlns="" id="{4BF79F25-A079-4EC4-99FC-C870106882BA}"/>
              </a:ext>
            </a:extLst>
          </p:cNvPr>
          <p:cNvSpPr/>
          <p:nvPr userDrawn="1"/>
        </p:nvSpPr>
        <p:spPr>
          <a:xfrm>
            <a:off x="2072493" y="6640735"/>
            <a:ext cx="10124155" cy="2239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5" name="TextBox 4">
            <a:extLst>
              <a:ext uri="{FF2B5EF4-FFF2-40B4-BE49-F238E27FC236}">
                <a16:creationId xmlns:a16="http://schemas.microsoft.com/office/drawing/2014/main" xmlns="" id="{8C365730-528B-4341-9BE2-68F9AC1FC5A1}"/>
              </a:ext>
            </a:extLst>
          </p:cNvPr>
          <p:cNvSpPr txBox="1"/>
          <p:nvPr userDrawn="1"/>
        </p:nvSpPr>
        <p:spPr>
          <a:xfrm>
            <a:off x="11366208" y="6570551"/>
            <a:ext cx="825793" cy="307777"/>
          </a:xfrm>
          <a:prstGeom prst="rect">
            <a:avLst/>
          </a:prstGeom>
          <a:noFill/>
          <a:ln>
            <a:noFill/>
          </a:ln>
        </p:spPr>
        <p:txBody>
          <a:bodyPr wrap="square" rtlCol="0">
            <a:spAutoFit/>
          </a:bodyPr>
          <a:lstStyle/>
          <a:p>
            <a:pPr algn="r"/>
            <a:fld id="{F6989838-1A24-4D98-BDD2-41F05F52FAAC}" type="slidenum">
              <a:rPr lang="en-US" sz="1400" b="1" smtClean="0">
                <a:solidFill>
                  <a:schemeClr val="bg1"/>
                </a:solidFill>
              </a:rPr>
              <a:pPr algn="r"/>
              <a:t>‹#›</a:t>
            </a:fld>
            <a:endParaRPr lang="en-US" sz="1400" b="1" dirty="0">
              <a:solidFill>
                <a:schemeClr val="bg1"/>
              </a:solidFill>
            </a:endParaRPr>
          </a:p>
        </p:txBody>
      </p:sp>
      <p:grpSp>
        <p:nvGrpSpPr>
          <p:cNvPr id="6" name="Group 5">
            <a:extLst>
              <a:ext uri="{FF2B5EF4-FFF2-40B4-BE49-F238E27FC236}">
                <a16:creationId xmlns:a16="http://schemas.microsoft.com/office/drawing/2014/main" xmlns="" id="{53923E61-5FF6-455C-9256-497C9D0DAE87}"/>
              </a:ext>
            </a:extLst>
          </p:cNvPr>
          <p:cNvGrpSpPr/>
          <p:nvPr userDrawn="1"/>
        </p:nvGrpSpPr>
        <p:grpSpPr>
          <a:xfrm>
            <a:off x="1225685" y="-12574"/>
            <a:ext cx="10993437" cy="597371"/>
            <a:chOff x="1665682" y="-7205"/>
            <a:chExt cx="10544704" cy="325683"/>
          </a:xfrm>
          <a:solidFill>
            <a:srgbClr val="4E93D2"/>
          </a:solidFill>
        </p:grpSpPr>
        <p:sp>
          <p:nvSpPr>
            <p:cNvPr id="7" name="Parallelogram 6">
              <a:extLst>
                <a:ext uri="{FF2B5EF4-FFF2-40B4-BE49-F238E27FC236}">
                  <a16:creationId xmlns:a16="http://schemas.microsoft.com/office/drawing/2014/main" xmlns="" id="{8C3B8941-9DA7-4590-BC96-B9B4A8778721}"/>
                </a:ext>
              </a:extLst>
            </p:cNvPr>
            <p:cNvSpPr/>
            <p:nvPr/>
          </p:nvSpPr>
          <p:spPr>
            <a:xfrm>
              <a:off x="2083333" y="-7205"/>
              <a:ext cx="10111302" cy="134078"/>
            </a:xfrm>
            <a:prstGeom prst="parallelogram">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arallelogram 7">
              <a:extLst>
                <a:ext uri="{FF2B5EF4-FFF2-40B4-BE49-F238E27FC236}">
                  <a16:creationId xmlns:a16="http://schemas.microsoft.com/office/drawing/2014/main" xmlns="" id="{9D6866F0-52D2-4AD3-9FF5-CA3CD113AF7A}"/>
                </a:ext>
              </a:extLst>
            </p:cNvPr>
            <p:cNvSpPr/>
            <p:nvPr/>
          </p:nvSpPr>
          <p:spPr>
            <a:xfrm>
              <a:off x="2182852" y="55574"/>
              <a:ext cx="10027534" cy="167832"/>
            </a:xfrm>
            <a:prstGeom prst="parallelogram">
              <a:avLst>
                <a:gd name="adj" fmla="val 95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Parallelogram 8">
              <a:extLst>
                <a:ext uri="{FF2B5EF4-FFF2-40B4-BE49-F238E27FC236}">
                  <a16:creationId xmlns:a16="http://schemas.microsoft.com/office/drawing/2014/main" xmlns="" id="{646D0490-B147-4EAF-9D90-3E79A112559A}"/>
                </a:ext>
              </a:extLst>
            </p:cNvPr>
            <p:cNvSpPr/>
            <p:nvPr/>
          </p:nvSpPr>
          <p:spPr>
            <a:xfrm>
              <a:off x="1665682" y="179774"/>
              <a:ext cx="10027535" cy="138704"/>
            </a:xfrm>
            <a:prstGeom prst="parallelogram">
              <a:avLst>
                <a:gd name="adj" fmla="val 95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sp>
        <p:nvSpPr>
          <p:cNvPr id="10" name="Rectangle 9">
            <a:extLst>
              <a:ext uri="{FF2B5EF4-FFF2-40B4-BE49-F238E27FC236}">
                <a16:creationId xmlns:a16="http://schemas.microsoft.com/office/drawing/2014/main" xmlns="" id="{FBF39DCC-18AA-44A0-8464-9227CBE92423}"/>
              </a:ext>
            </a:extLst>
          </p:cNvPr>
          <p:cNvSpPr/>
          <p:nvPr userDrawn="1"/>
        </p:nvSpPr>
        <p:spPr>
          <a:xfrm>
            <a:off x="-431" y="-12572"/>
            <a:ext cx="2067770" cy="5973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1" name="Rectangle 10">
            <a:extLst>
              <a:ext uri="{FF2B5EF4-FFF2-40B4-BE49-F238E27FC236}">
                <a16:creationId xmlns:a16="http://schemas.microsoft.com/office/drawing/2014/main" xmlns="" id="{9ED6BDFC-DD8C-4492-A4A7-401D9D5FCDFD}"/>
              </a:ext>
            </a:extLst>
          </p:cNvPr>
          <p:cNvSpPr/>
          <p:nvPr userDrawn="1"/>
        </p:nvSpPr>
        <p:spPr>
          <a:xfrm>
            <a:off x="9889435" y="6611617"/>
            <a:ext cx="1685003" cy="276999"/>
          </a:xfrm>
          <a:prstGeom prst="rect">
            <a:avLst/>
          </a:prstGeom>
          <a:ln>
            <a:noFill/>
          </a:ln>
        </p:spPr>
        <p:txBody>
          <a:bodyPr wrap="square">
            <a:spAutoFit/>
          </a:bodyPr>
          <a:lstStyle/>
          <a:p>
            <a:pPr algn="ctr"/>
            <a:fld id="{2B52F03E-3AA2-4218-AF51-52B5DF996E8B}" type="datetime3">
              <a:rPr lang="en-US" sz="1200" smtClean="0">
                <a:solidFill>
                  <a:schemeClr val="bg1"/>
                </a:solidFill>
                <a:latin typeface="Cambria" panose="02040503050406030204" pitchFamily="18" charset="0"/>
                <a:cs typeface="Times" panose="02020603050405020304" pitchFamily="18" charset="0"/>
              </a:rPr>
              <a:pPr algn="ctr"/>
              <a:t>28 August 2023</a:t>
            </a:fld>
            <a:endParaRPr lang="en-US" sz="1200" dirty="0">
              <a:solidFill>
                <a:schemeClr val="bg1"/>
              </a:solidFill>
              <a:latin typeface="Cambria" panose="02040503050406030204" pitchFamily="18" charset="0"/>
              <a:cs typeface="Times" panose="02020603050405020304" pitchFamily="18" charset="0"/>
            </a:endParaRPr>
          </a:p>
        </p:txBody>
      </p:sp>
      <p:cxnSp>
        <p:nvCxnSpPr>
          <p:cNvPr id="13" name="Straight Connector 12">
            <a:extLst>
              <a:ext uri="{FF2B5EF4-FFF2-40B4-BE49-F238E27FC236}">
                <a16:creationId xmlns:a16="http://schemas.microsoft.com/office/drawing/2014/main" xmlns="" id="{B453DCF4-27BF-4C0D-948C-9E3655042FB6}"/>
              </a:ext>
            </a:extLst>
          </p:cNvPr>
          <p:cNvCxnSpPr/>
          <p:nvPr userDrawn="1"/>
        </p:nvCxnSpPr>
        <p:spPr>
          <a:xfrm>
            <a:off x="9700591" y="6642064"/>
            <a:ext cx="0" cy="22534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16" name="Picture 15">
            <a:extLst>
              <a:ext uri="{FF2B5EF4-FFF2-40B4-BE49-F238E27FC236}">
                <a16:creationId xmlns:a16="http://schemas.microsoft.com/office/drawing/2014/main" xmlns="" id="{2756D6CB-2CF2-457B-8EE9-A96DE29AA209}"/>
              </a:ext>
            </a:extLst>
          </p:cNvPr>
          <p:cNvPicPr>
            <a:picLocks noChangeAspect="1"/>
          </p:cNvPicPr>
          <p:nvPr userDrawn="1"/>
        </p:nvPicPr>
        <p:blipFill rotWithShape="1">
          <a:blip r:embed="rId2" cstate="print">
            <a:clrChange>
              <a:clrFrom>
                <a:srgbClr val="F7F7F7"/>
              </a:clrFrom>
              <a:clrTo>
                <a:srgbClr val="F7F7F7">
                  <a:alpha val="0"/>
                </a:srgbClr>
              </a:clrTo>
            </a:clrChange>
            <a:extLst>
              <a:ext uri="{28A0092B-C50C-407E-A947-70E740481C1C}">
                <a14:useLocalDpi xmlns:a14="http://schemas.microsoft.com/office/drawing/2010/main" xmlns="" val="0"/>
              </a:ext>
            </a:extLst>
          </a:blip>
          <a:srcRect l="19304" t="5828" r="14998" b="6569"/>
          <a:stretch/>
        </p:blipFill>
        <p:spPr>
          <a:xfrm>
            <a:off x="393725" y="-12574"/>
            <a:ext cx="1371138" cy="807071"/>
          </a:xfrm>
          <a:prstGeom prst="rect">
            <a:avLst/>
          </a:prstGeom>
        </p:spPr>
      </p:pic>
      <p:sp>
        <p:nvSpPr>
          <p:cNvPr id="12" name="Rectangle 11">
            <a:extLst>
              <a:ext uri="{FF2B5EF4-FFF2-40B4-BE49-F238E27FC236}">
                <a16:creationId xmlns:a16="http://schemas.microsoft.com/office/drawing/2014/main" xmlns="" id="{11045C7C-1D51-C79A-BA78-D076093124BF}"/>
              </a:ext>
            </a:extLst>
          </p:cNvPr>
          <p:cNvSpPr/>
          <p:nvPr userDrawn="1"/>
        </p:nvSpPr>
        <p:spPr>
          <a:xfrm>
            <a:off x="7705729" y="6602635"/>
            <a:ext cx="2167178" cy="276999"/>
          </a:xfrm>
          <a:prstGeom prst="rect">
            <a:avLst/>
          </a:prstGeom>
          <a:ln>
            <a:noFill/>
          </a:ln>
        </p:spPr>
        <p:txBody>
          <a:bodyPr wrap="square">
            <a:spAutoFit/>
          </a:bodyPr>
          <a:lstStyle/>
          <a:p>
            <a:pPr algn="ctr"/>
            <a:r>
              <a:rPr lang="en-US" sz="1200" dirty="0">
                <a:solidFill>
                  <a:schemeClr val="bg1"/>
                </a:solidFill>
                <a:latin typeface="Cambria" panose="02040503050406030204" pitchFamily="18" charset="0"/>
                <a:cs typeface="Times" panose="02020603050405020304" pitchFamily="18" charset="0"/>
              </a:rPr>
              <a:t>Dr. Tej Bahadur Chandra</a:t>
            </a:r>
          </a:p>
        </p:txBody>
      </p:sp>
    </p:spTree>
    <p:extLst>
      <p:ext uri="{BB962C8B-B14F-4D97-AF65-F5344CB8AC3E}">
        <p14:creationId xmlns:p14="http://schemas.microsoft.com/office/powerpoint/2010/main" xmlns="" val="373323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E6B33F-386C-4BF6-8FC1-1C569EEA66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12BDAA5-4E0E-4007-B493-C93BAD01C0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DAB165-DBD2-4837-93EB-EF9997DC51B7}"/>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5" name="Footer Placeholder 4">
            <a:extLst>
              <a:ext uri="{FF2B5EF4-FFF2-40B4-BE49-F238E27FC236}">
                <a16:creationId xmlns:a16="http://schemas.microsoft.com/office/drawing/2014/main" xmlns="" id="{F269B363-142E-42AD-B5DC-2CE301037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76C8292-1E53-41AE-A88A-D78FB3A3DD1C}"/>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40539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D949858-3F84-4A03-859A-A3DD86730E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DED141E-7E51-42E3-9342-72B68795E5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5A3A972-5EC9-459A-901C-5A4F73671F2E}"/>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5" name="Footer Placeholder 4">
            <a:extLst>
              <a:ext uri="{FF2B5EF4-FFF2-40B4-BE49-F238E27FC236}">
                <a16:creationId xmlns:a16="http://schemas.microsoft.com/office/drawing/2014/main" xmlns="" id="{1679CAAE-8107-4814-8D09-617B4A51E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871319-C6C1-4DC5-9C66-310A7CDAC83C}"/>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1277635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Flowchart: Card 6">
            <a:extLst>
              <a:ext uri="{FF2B5EF4-FFF2-40B4-BE49-F238E27FC236}">
                <a16:creationId xmlns:a16="http://schemas.microsoft.com/office/drawing/2014/main" xmlns="" id="{F1FE32DA-C944-4ABA-AAB8-667EC08DA126}"/>
              </a:ext>
            </a:extLst>
          </p:cNvPr>
          <p:cNvSpPr/>
          <p:nvPr userDrawn="1"/>
        </p:nvSpPr>
        <p:spPr>
          <a:xfrm>
            <a:off x="11477335" y="6596725"/>
            <a:ext cx="725670" cy="230673"/>
          </a:xfrm>
          <a:prstGeom prst="flowChartPunchedCar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A83903A8-5C90-4534-A052-FBC4AECB4993}"/>
              </a:ext>
            </a:extLst>
          </p:cNvPr>
          <p:cNvSpPr/>
          <p:nvPr userDrawn="1"/>
        </p:nvSpPr>
        <p:spPr>
          <a:xfrm>
            <a:off x="-10159" y="6640735"/>
            <a:ext cx="2295697" cy="2375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9" name="Rectangle 8">
            <a:extLst>
              <a:ext uri="{FF2B5EF4-FFF2-40B4-BE49-F238E27FC236}">
                <a16:creationId xmlns:a16="http://schemas.microsoft.com/office/drawing/2014/main" xmlns="" id="{5A3C6D11-DAB8-404D-9E74-4548A7216465}"/>
              </a:ext>
            </a:extLst>
          </p:cNvPr>
          <p:cNvSpPr/>
          <p:nvPr userDrawn="1"/>
        </p:nvSpPr>
        <p:spPr>
          <a:xfrm>
            <a:off x="2072493" y="6640735"/>
            <a:ext cx="10124155" cy="2239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1" name="TextBox 30">
            <a:extLst>
              <a:ext uri="{FF2B5EF4-FFF2-40B4-BE49-F238E27FC236}">
                <a16:creationId xmlns:a16="http://schemas.microsoft.com/office/drawing/2014/main" xmlns="" id="{E9441FC8-B65E-4338-8054-DA067B0DEFCD}"/>
              </a:ext>
            </a:extLst>
          </p:cNvPr>
          <p:cNvSpPr txBox="1"/>
          <p:nvPr userDrawn="1"/>
        </p:nvSpPr>
        <p:spPr>
          <a:xfrm>
            <a:off x="11366208" y="6570551"/>
            <a:ext cx="825793" cy="307777"/>
          </a:xfrm>
          <a:prstGeom prst="rect">
            <a:avLst/>
          </a:prstGeom>
          <a:noFill/>
          <a:ln>
            <a:noFill/>
          </a:ln>
        </p:spPr>
        <p:txBody>
          <a:bodyPr wrap="square" rtlCol="0">
            <a:spAutoFit/>
          </a:bodyPr>
          <a:lstStyle/>
          <a:p>
            <a:pPr algn="r"/>
            <a:fld id="{F6989838-1A24-4D98-BDD2-41F05F52FAAC}" type="slidenum">
              <a:rPr lang="en-US" sz="1400" b="1" smtClean="0">
                <a:solidFill>
                  <a:schemeClr val="bg1"/>
                </a:solidFill>
              </a:rPr>
              <a:pPr algn="r"/>
              <a:t>‹#›</a:t>
            </a:fld>
            <a:endParaRPr lang="en-US" sz="1400" b="1" dirty="0">
              <a:solidFill>
                <a:schemeClr val="bg1"/>
              </a:solidFill>
            </a:endParaRPr>
          </a:p>
        </p:txBody>
      </p:sp>
      <p:grpSp>
        <p:nvGrpSpPr>
          <p:cNvPr id="49" name="Group 48">
            <a:extLst>
              <a:ext uri="{FF2B5EF4-FFF2-40B4-BE49-F238E27FC236}">
                <a16:creationId xmlns:a16="http://schemas.microsoft.com/office/drawing/2014/main" xmlns="" id="{75C4BBF5-0C36-4858-A59E-983249C9F2AF}"/>
              </a:ext>
            </a:extLst>
          </p:cNvPr>
          <p:cNvGrpSpPr/>
          <p:nvPr userDrawn="1"/>
        </p:nvGrpSpPr>
        <p:grpSpPr>
          <a:xfrm>
            <a:off x="1225685" y="-12574"/>
            <a:ext cx="10993437" cy="597371"/>
            <a:chOff x="1665682" y="-7205"/>
            <a:chExt cx="10544704" cy="325683"/>
          </a:xfrm>
          <a:solidFill>
            <a:srgbClr val="4E93D2"/>
          </a:solidFill>
        </p:grpSpPr>
        <p:sp>
          <p:nvSpPr>
            <p:cNvPr id="50" name="Parallelogram 49">
              <a:extLst>
                <a:ext uri="{FF2B5EF4-FFF2-40B4-BE49-F238E27FC236}">
                  <a16:creationId xmlns:a16="http://schemas.microsoft.com/office/drawing/2014/main" xmlns="" id="{853742AD-048A-43AE-8E5C-D94F56560F6C}"/>
                </a:ext>
              </a:extLst>
            </p:cNvPr>
            <p:cNvSpPr/>
            <p:nvPr/>
          </p:nvSpPr>
          <p:spPr>
            <a:xfrm>
              <a:off x="2083333" y="-7205"/>
              <a:ext cx="10111302" cy="134078"/>
            </a:xfrm>
            <a:prstGeom prst="parallelogram">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Parallelogram 50">
              <a:extLst>
                <a:ext uri="{FF2B5EF4-FFF2-40B4-BE49-F238E27FC236}">
                  <a16:creationId xmlns:a16="http://schemas.microsoft.com/office/drawing/2014/main" xmlns="" id="{8408E5B5-A0D4-4E58-ADA3-DB871FFFC996}"/>
                </a:ext>
              </a:extLst>
            </p:cNvPr>
            <p:cNvSpPr/>
            <p:nvPr/>
          </p:nvSpPr>
          <p:spPr>
            <a:xfrm>
              <a:off x="2182852" y="55574"/>
              <a:ext cx="10027534" cy="167832"/>
            </a:xfrm>
            <a:prstGeom prst="parallelogram">
              <a:avLst>
                <a:gd name="adj" fmla="val 95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2" name="Parallelogram 51">
              <a:extLst>
                <a:ext uri="{FF2B5EF4-FFF2-40B4-BE49-F238E27FC236}">
                  <a16:creationId xmlns:a16="http://schemas.microsoft.com/office/drawing/2014/main" xmlns="" id="{BEFA9A03-9955-4FF2-BFF5-E4C1B0827761}"/>
                </a:ext>
              </a:extLst>
            </p:cNvPr>
            <p:cNvSpPr/>
            <p:nvPr/>
          </p:nvSpPr>
          <p:spPr>
            <a:xfrm>
              <a:off x="1665682" y="179774"/>
              <a:ext cx="10027535" cy="138704"/>
            </a:xfrm>
            <a:prstGeom prst="parallelogram">
              <a:avLst>
                <a:gd name="adj" fmla="val 95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sp>
        <p:nvSpPr>
          <p:cNvPr id="53" name="Rectangle 52">
            <a:extLst>
              <a:ext uri="{FF2B5EF4-FFF2-40B4-BE49-F238E27FC236}">
                <a16:creationId xmlns:a16="http://schemas.microsoft.com/office/drawing/2014/main" xmlns="" id="{F445FF0C-04F8-4BA8-AC86-FF1B050F4A71}"/>
              </a:ext>
            </a:extLst>
          </p:cNvPr>
          <p:cNvSpPr/>
          <p:nvPr userDrawn="1"/>
        </p:nvSpPr>
        <p:spPr>
          <a:xfrm>
            <a:off x="-431" y="-12572"/>
            <a:ext cx="2067770" cy="5973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8" name="Rectangle 27">
            <a:extLst>
              <a:ext uri="{FF2B5EF4-FFF2-40B4-BE49-F238E27FC236}">
                <a16:creationId xmlns:a16="http://schemas.microsoft.com/office/drawing/2014/main" xmlns="" id="{FBE8CEFE-DEC4-4F82-94A7-CAB60B930399}"/>
              </a:ext>
            </a:extLst>
          </p:cNvPr>
          <p:cNvSpPr/>
          <p:nvPr userDrawn="1"/>
        </p:nvSpPr>
        <p:spPr>
          <a:xfrm>
            <a:off x="9785397" y="6611616"/>
            <a:ext cx="1789041" cy="276999"/>
          </a:xfrm>
          <a:prstGeom prst="rect">
            <a:avLst/>
          </a:prstGeom>
          <a:ln>
            <a:noFill/>
          </a:ln>
        </p:spPr>
        <p:txBody>
          <a:bodyPr wrap="square">
            <a:spAutoFit/>
          </a:bodyPr>
          <a:lstStyle/>
          <a:p>
            <a:pPr algn="ctr"/>
            <a:fld id="{2B52F03E-3AA2-4218-AF51-52B5DF996E8B}" type="datetime3">
              <a:rPr lang="en-US" sz="1200" smtClean="0">
                <a:solidFill>
                  <a:schemeClr val="bg1"/>
                </a:solidFill>
                <a:latin typeface="Cambria" panose="02040503050406030204" pitchFamily="18" charset="0"/>
                <a:cs typeface="Times" panose="02020603050405020304" pitchFamily="18" charset="0"/>
              </a:rPr>
              <a:pPr algn="ctr"/>
              <a:t>28 August 2023</a:t>
            </a:fld>
            <a:endParaRPr lang="en-US" sz="1200" dirty="0">
              <a:solidFill>
                <a:schemeClr val="bg1"/>
              </a:solidFill>
              <a:latin typeface="Cambria" panose="02040503050406030204" pitchFamily="18" charset="0"/>
              <a:cs typeface="Times" panose="02020603050405020304" pitchFamily="18" charset="0"/>
            </a:endParaRPr>
          </a:p>
        </p:txBody>
      </p:sp>
      <p:cxnSp>
        <p:nvCxnSpPr>
          <p:cNvPr id="10" name="Straight Connector 9">
            <a:extLst>
              <a:ext uri="{FF2B5EF4-FFF2-40B4-BE49-F238E27FC236}">
                <a16:creationId xmlns:a16="http://schemas.microsoft.com/office/drawing/2014/main" xmlns="" id="{E4350BC9-1258-425F-B1AC-ADA84C16BECC}"/>
              </a:ext>
            </a:extLst>
          </p:cNvPr>
          <p:cNvCxnSpPr/>
          <p:nvPr userDrawn="1"/>
        </p:nvCxnSpPr>
        <p:spPr>
          <a:xfrm>
            <a:off x="9790044" y="6642064"/>
            <a:ext cx="0" cy="22534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xmlns="" id="{09F2C1D9-9600-4A45-9DB2-EA3CDBAC985A}"/>
              </a:ext>
            </a:extLst>
          </p:cNvPr>
          <p:cNvPicPr>
            <a:picLocks noChangeAspect="1"/>
          </p:cNvPicPr>
          <p:nvPr userDrawn="1"/>
        </p:nvPicPr>
        <p:blipFill rotWithShape="1">
          <a:blip r:embed="rId2" cstate="print">
            <a:clrChange>
              <a:clrFrom>
                <a:srgbClr val="F7F7F7"/>
              </a:clrFrom>
              <a:clrTo>
                <a:srgbClr val="F7F7F7">
                  <a:alpha val="0"/>
                </a:srgbClr>
              </a:clrTo>
            </a:clrChange>
            <a:extLst>
              <a:ext uri="{28A0092B-C50C-407E-A947-70E740481C1C}">
                <a14:useLocalDpi xmlns:a14="http://schemas.microsoft.com/office/drawing/2010/main" xmlns="" val="0"/>
              </a:ext>
            </a:extLst>
          </a:blip>
          <a:srcRect l="19304" t="5828" r="14998" b="6569"/>
          <a:stretch/>
        </p:blipFill>
        <p:spPr>
          <a:xfrm>
            <a:off x="393725" y="-12574"/>
            <a:ext cx="1371138" cy="807071"/>
          </a:xfrm>
          <a:prstGeom prst="rect">
            <a:avLst/>
          </a:prstGeom>
        </p:spPr>
      </p:pic>
      <p:sp>
        <p:nvSpPr>
          <p:cNvPr id="3" name="Rectangle 2">
            <a:extLst>
              <a:ext uri="{FF2B5EF4-FFF2-40B4-BE49-F238E27FC236}">
                <a16:creationId xmlns:a16="http://schemas.microsoft.com/office/drawing/2014/main" xmlns="" id="{F953BBD8-C485-C6DF-392A-1B5E3BB7D51B}"/>
              </a:ext>
            </a:extLst>
          </p:cNvPr>
          <p:cNvSpPr/>
          <p:nvPr userDrawn="1"/>
        </p:nvSpPr>
        <p:spPr>
          <a:xfrm>
            <a:off x="7705729" y="6602635"/>
            <a:ext cx="2167178" cy="276999"/>
          </a:xfrm>
          <a:prstGeom prst="rect">
            <a:avLst/>
          </a:prstGeom>
          <a:ln>
            <a:noFill/>
          </a:ln>
        </p:spPr>
        <p:txBody>
          <a:bodyPr wrap="square">
            <a:spAutoFit/>
          </a:bodyPr>
          <a:lstStyle/>
          <a:p>
            <a:pPr algn="ctr"/>
            <a:r>
              <a:rPr lang="en-US" sz="1200" dirty="0">
                <a:solidFill>
                  <a:schemeClr val="bg1"/>
                </a:solidFill>
                <a:latin typeface="Cambria" panose="02040503050406030204" pitchFamily="18" charset="0"/>
                <a:cs typeface="Times" panose="02020603050405020304" pitchFamily="18" charset="0"/>
              </a:rPr>
              <a:t>Dr. Tej Bahadur Chandra</a:t>
            </a:r>
          </a:p>
        </p:txBody>
      </p:sp>
    </p:spTree>
    <p:extLst>
      <p:ext uri="{BB962C8B-B14F-4D97-AF65-F5344CB8AC3E}">
        <p14:creationId xmlns:p14="http://schemas.microsoft.com/office/powerpoint/2010/main" xmlns="" val="134638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8012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17B92-D5F6-47A7-8649-5BD3D87432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1174010-A456-455A-A5A7-47EE1B2E7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3EA36B6-F32A-44A2-A2E9-9540663B18F0}"/>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5" name="Footer Placeholder 4">
            <a:extLst>
              <a:ext uri="{FF2B5EF4-FFF2-40B4-BE49-F238E27FC236}">
                <a16:creationId xmlns:a16="http://schemas.microsoft.com/office/drawing/2014/main" xmlns="" id="{AC821E78-20DB-4C14-A457-F26DE2AF4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BCF6E1-E185-4110-8945-925500AA868D}"/>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396344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5909E3-A767-44A3-8DF6-C8ABCE3D77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036903B-EAB1-40BB-BBC1-608C60D7F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6D70343-F50D-4234-B039-9276C75287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CE54A15-62F8-411B-BAF7-81D728083AE1}"/>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6" name="Footer Placeholder 5">
            <a:extLst>
              <a:ext uri="{FF2B5EF4-FFF2-40B4-BE49-F238E27FC236}">
                <a16:creationId xmlns:a16="http://schemas.microsoft.com/office/drawing/2014/main" xmlns="" id="{B762AAEE-6ACB-451F-B5EE-5586D25EE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87C47DF-1090-4ECD-ADAA-E616F0F78991}"/>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378471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B87BD-A507-46E2-BC5D-073177D0C2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0C48C51-3CD9-4B7B-BD91-19D1642E6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43BB95F-64E4-48BF-983B-658D0C733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205828A-DB8A-44F9-AB4C-BB5DA2CF33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D93D889-1145-49D7-B677-5AB37E5FA8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67DF632-AE8B-4FC5-8EAB-5DC08420E3C5}"/>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8" name="Footer Placeholder 7">
            <a:extLst>
              <a:ext uri="{FF2B5EF4-FFF2-40B4-BE49-F238E27FC236}">
                <a16:creationId xmlns:a16="http://schemas.microsoft.com/office/drawing/2014/main" xmlns="" id="{28ED51E5-63AE-4EC1-8B6A-F4D25F3DBE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6166718-E321-490F-8588-FF54EAC9F4D2}"/>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2756326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16F815-E825-4EF0-9E44-ABFA9E7201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735A4C7-8659-46EA-B589-B34D39E62011}"/>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4" name="Footer Placeholder 3">
            <a:extLst>
              <a:ext uri="{FF2B5EF4-FFF2-40B4-BE49-F238E27FC236}">
                <a16:creationId xmlns:a16="http://schemas.microsoft.com/office/drawing/2014/main" xmlns="" id="{B4AF2EC0-90C2-42A5-BF96-DDA7CDB0A9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584B9D8-1B00-4D08-A6E7-68BFC03F2A98}"/>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280447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78347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A5AD3-4B36-4C2C-BA2D-23ADAB0B9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A105A94-1E83-4C72-8124-50BB3D5EA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6661F87-8FB2-4FAD-98BE-FE20EF692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B6DBD84-CF47-488E-8B93-0CB35F0063C7}"/>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6" name="Footer Placeholder 5">
            <a:extLst>
              <a:ext uri="{FF2B5EF4-FFF2-40B4-BE49-F238E27FC236}">
                <a16:creationId xmlns:a16="http://schemas.microsoft.com/office/drawing/2014/main" xmlns="" id="{DF83AF37-98CF-4EB4-BF70-5D2E96DE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A981EAA-B536-4F2D-98EA-62FDF03492B0}"/>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440575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AF97DD-38F8-49F1-BCA9-9B9346CB1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6D13713-F7CF-437F-B0ED-CF64B92B49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1B20C3D-98A2-4426-B439-FB37CD60F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6AE8628-4349-490E-942F-0340061FA68B}"/>
              </a:ext>
            </a:extLst>
          </p:cNvPr>
          <p:cNvSpPr>
            <a:spLocks noGrp="1"/>
          </p:cNvSpPr>
          <p:nvPr>
            <p:ph type="dt" sz="half" idx="10"/>
          </p:nvPr>
        </p:nvSpPr>
        <p:spPr/>
        <p:txBody>
          <a:bodyPr/>
          <a:lstStyle/>
          <a:p>
            <a:fld id="{B3AB725D-51EC-4C6B-88BE-E1D122102182}" type="datetimeFigureOut">
              <a:rPr lang="en-US" smtClean="0"/>
              <a:pPr/>
              <a:t>8/28/2023</a:t>
            </a:fld>
            <a:endParaRPr lang="en-US"/>
          </a:p>
        </p:txBody>
      </p:sp>
      <p:sp>
        <p:nvSpPr>
          <p:cNvPr id="6" name="Footer Placeholder 5">
            <a:extLst>
              <a:ext uri="{FF2B5EF4-FFF2-40B4-BE49-F238E27FC236}">
                <a16:creationId xmlns:a16="http://schemas.microsoft.com/office/drawing/2014/main" xmlns="" id="{6242CC86-8FD9-48EE-B881-854BF37F1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2D8C4E-D033-454E-8070-2B58A0767195}"/>
              </a:ext>
            </a:extLst>
          </p:cNvPr>
          <p:cNvSpPr>
            <a:spLocks noGrp="1"/>
          </p:cNvSpPr>
          <p:nvPr>
            <p:ph type="sldNum" sz="quarter" idx="12"/>
          </p:nvPr>
        </p:nvSpPr>
        <p:spPr/>
        <p:txBody>
          <a:body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2448627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968F13A-8DAB-410F-9E8B-7D4662B2F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256463C-3195-4A64-B221-B8F4A17AE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84FA869-362E-4270-9E8F-4985B58C4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B725D-51EC-4C6B-88BE-E1D122102182}" type="datetimeFigureOut">
              <a:rPr lang="en-US" smtClean="0"/>
              <a:pPr/>
              <a:t>8/28/2023</a:t>
            </a:fld>
            <a:endParaRPr lang="en-US"/>
          </a:p>
        </p:txBody>
      </p:sp>
      <p:sp>
        <p:nvSpPr>
          <p:cNvPr id="5" name="Footer Placeholder 4">
            <a:extLst>
              <a:ext uri="{FF2B5EF4-FFF2-40B4-BE49-F238E27FC236}">
                <a16:creationId xmlns:a16="http://schemas.microsoft.com/office/drawing/2014/main" xmlns="" id="{34C8EC55-118C-4E43-B695-E22A37625C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AF262D1-6243-4877-A6AC-97D49AAB8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A843F-3CCE-4CAC-ABFA-938F0ADD3685}" type="slidenum">
              <a:rPr lang="en-US" smtClean="0"/>
              <a:pPr/>
              <a:t>‹#›</a:t>
            </a:fld>
            <a:endParaRPr lang="en-US"/>
          </a:p>
        </p:txBody>
      </p:sp>
    </p:spTree>
    <p:extLst>
      <p:ext uri="{BB962C8B-B14F-4D97-AF65-F5344CB8AC3E}">
        <p14:creationId xmlns:p14="http://schemas.microsoft.com/office/powerpoint/2010/main" xmlns="" val="1198455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7.wdp"/><Relationship Id="rId18" Type="http://schemas.openxmlformats.org/officeDocument/2006/relationships/image" Target="../media/image48.png"/><Relationship Id="rId3" Type="http://schemas.openxmlformats.org/officeDocument/2006/relationships/image" Target="../media/image38.png"/><Relationship Id="rId21" Type="http://schemas.openxmlformats.org/officeDocument/2006/relationships/image" Target="../media/image51.png"/><Relationship Id="rId7" Type="http://schemas.microsoft.com/office/2007/relationships/hdphoto" Target="../media/hdphoto4.wdp"/><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image" Target="../media/image37.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40.png"/><Relationship Id="rId11" Type="http://schemas.microsoft.com/office/2007/relationships/hdphoto" Target="../media/hdphoto6.wdp"/><Relationship Id="rId24" Type="http://schemas.microsoft.com/office/2007/relationships/hdphoto" Target="../media/hdphoto8.wdp"/><Relationship Id="rId5" Type="http://schemas.openxmlformats.org/officeDocument/2006/relationships/image" Target="../media/image39.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44.png"/><Relationship Id="rId22"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jpeg"/><Relationship Id="rId3" Type="http://schemas.openxmlformats.org/officeDocument/2006/relationships/image" Target="../media/image57.jpe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jpeg"/><Relationship Id="rId1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3" Type="http://schemas.openxmlformats.org/officeDocument/2006/relationships/image" Target="../media/image79.png"/><Relationship Id="rId7" Type="http://schemas.openxmlformats.org/officeDocument/2006/relationships/image" Target="../media/image83.jpeg"/><Relationship Id="rId12" Type="http://schemas.openxmlformats.org/officeDocument/2006/relationships/image" Target="../media/image88.jpeg"/><Relationship Id="rId17" Type="http://schemas.openxmlformats.org/officeDocument/2006/relationships/image" Target="../media/image93.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jpeg"/><Relationship Id="rId5" Type="http://schemas.openxmlformats.org/officeDocument/2006/relationships/image" Target="../media/image81.jpeg"/><Relationship Id="rId15" Type="http://schemas.openxmlformats.org/officeDocument/2006/relationships/image" Target="../media/image9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jpeg"/><Relationship Id="rId14" Type="http://schemas.openxmlformats.org/officeDocument/2006/relationships/image" Target="../media/image90.jpeg"/></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ibm.com/cloud/learn/machine-learning" TargetMode="External"/><Relationship Id="rId2" Type="http://schemas.openxmlformats.org/officeDocument/2006/relationships/hyperlink" Target="https://www.investopedia.com/terms/s/statistics.asp" TargetMode="External"/><Relationship Id="rId1" Type="http://schemas.openxmlformats.org/officeDocument/2006/relationships/slideLayout" Target="../slideLayouts/slideLayout1.xml"/><Relationship Id="rId6" Type="http://schemas.openxmlformats.org/officeDocument/2006/relationships/hyperlink" Target="https://www.youtube.com/watch?v=T3PsRW6wZSY&amp;list=PLJ5C_6qdAvBGaabKHmVbtryZW9KpICiHC" TargetMode="External"/><Relationship Id="rId5" Type="http://schemas.openxmlformats.org/officeDocument/2006/relationships/hyperlink" Target="https://www.geeksforgeeks.org/getting-started-machine-learning/" TargetMode="External"/><Relationship Id="rId4" Type="http://schemas.openxmlformats.org/officeDocument/2006/relationships/hyperlink" Target="https://www.expert.ai/blog/machine-learning-defini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6.gif"/><Relationship Id="rId5" Type="http://schemas.openxmlformats.org/officeDocument/2006/relationships/customXml" Target="../ink/ink2.xml"/><Relationship Id="rId10" Type="http://schemas.openxmlformats.org/officeDocument/2006/relationships/image" Target="../media/image15.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E716BBAE-7C89-4D6B-A2C9-74259F165A85}"/>
              </a:ext>
            </a:extLst>
          </p:cNvPr>
          <p:cNvSpPr txBox="1"/>
          <p:nvPr/>
        </p:nvSpPr>
        <p:spPr>
          <a:xfrm>
            <a:off x="2902031" y="3499864"/>
            <a:ext cx="7552837" cy="523220"/>
          </a:xfrm>
          <a:prstGeom prst="rect">
            <a:avLst/>
          </a:prstGeom>
          <a:noFill/>
        </p:spPr>
        <p:txBody>
          <a:bodyPr wrap="none" rtlCol="0">
            <a:spAutoFit/>
          </a:bodyPr>
          <a:lstStyle/>
          <a:p>
            <a:r>
              <a:rPr lang="en-US" sz="2800" b="1" dirty="0">
                <a:solidFill>
                  <a:srgbClr val="C00000"/>
                </a:solidFill>
                <a:effectLst/>
                <a:latin typeface="Cambria" panose="02040503050406030204" pitchFamily="18" charset="0"/>
                <a:ea typeface="Cambria" panose="02040503050406030204" pitchFamily="18" charset="0"/>
              </a:rPr>
              <a:t>Artificial Intelligence and Machine Learning  </a:t>
            </a:r>
            <a:endParaRPr lang="en-GB" sz="2800" dirty="0">
              <a:solidFill>
                <a:srgbClr val="C00000"/>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xmlns="" id="{DF85B41D-640F-4390-95C8-1F3B4A8A258A}"/>
              </a:ext>
            </a:extLst>
          </p:cNvPr>
          <p:cNvSpPr txBox="1"/>
          <p:nvPr/>
        </p:nvSpPr>
        <p:spPr>
          <a:xfrm>
            <a:off x="682751" y="4874014"/>
            <a:ext cx="11259879" cy="1600438"/>
          </a:xfrm>
          <a:prstGeom prst="rect">
            <a:avLst/>
          </a:prstGeom>
          <a:noFill/>
        </p:spPr>
        <p:txBody>
          <a:bodyPr wrap="square">
            <a:spAutoFit/>
          </a:bodyPr>
          <a:lstStyle/>
          <a:p>
            <a:r>
              <a:rPr lang="en-US" sz="1400" b="1" dirty="0">
                <a:latin typeface="Cambria" panose="02040503050406030204" pitchFamily="18" charset="0"/>
                <a:ea typeface="Cambria" panose="02040503050406030204" pitchFamily="18" charset="0"/>
              </a:rPr>
              <a:t>TEXTBOOKS/LEARNING RESOURCES:</a:t>
            </a:r>
          </a:p>
          <a:p>
            <a:pPr marL="263525"/>
            <a:r>
              <a:rPr lang="en-US" sz="1400" dirty="0">
                <a:solidFill>
                  <a:srgbClr val="0033CC"/>
                </a:solidFill>
                <a:latin typeface="Cambria" panose="02040503050406030204" pitchFamily="18" charset="0"/>
                <a:ea typeface="Cambria" panose="02040503050406030204" pitchFamily="18" charset="0"/>
              </a:rPr>
              <a:t>a)  T. M. Mitchell, Machine Learning  (1st ed.), McGraw Hill, 2017. ISBN 978-1259096952.</a:t>
            </a:r>
          </a:p>
          <a:p>
            <a:pPr marL="263525"/>
            <a:r>
              <a:rPr lang="en-US" sz="1400" dirty="0">
                <a:solidFill>
                  <a:srgbClr val="0033CC"/>
                </a:solidFill>
                <a:latin typeface="Cambria" panose="02040503050406030204" pitchFamily="18" charset="0"/>
                <a:ea typeface="Cambria" panose="02040503050406030204" pitchFamily="18" charset="0"/>
              </a:rPr>
              <a:t>b)  E. </a:t>
            </a:r>
            <a:r>
              <a:rPr lang="en-US" sz="1400" dirty="0" err="1">
                <a:solidFill>
                  <a:srgbClr val="0033CC"/>
                </a:solidFill>
                <a:latin typeface="Cambria" panose="02040503050406030204" pitchFamily="18" charset="0"/>
                <a:ea typeface="Cambria" panose="02040503050406030204" pitchFamily="18" charset="0"/>
              </a:rPr>
              <a:t>Alpaydin</a:t>
            </a:r>
            <a:r>
              <a:rPr lang="en-US" sz="1400" dirty="0">
                <a:solidFill>
                  <a:srgbClr val="0033CC"/>
                </a:solidFill>
                <a:latin typeface="Cambria" panose="02040503050406030204" pitchFamily="18" charset="0"/>
                <a:ea typeface="Cambria" panose="02040503050406030204" pitchFamily="18" charset="0"/>
              </a:rPr>
              <a:t>, Introduction to Machine Learning  (4th ed.), Phi, 2020. ISBN  978-8120350786</a:t>
            </a:r>
          </a:p>
          <a:p>
            <a:endParaRPr lang="en-US" sz="1400" b="1" dirty="0">
              <a:latin typeface="Cambria" panose="02040503050406030204" pitchFamily="18" charset="0"/>
              <a:ea typeface="Cambria" panose="02040503050406030204" pitchFamily="18" charset="0"/>
            </a:endParaRPr>
          </a:p>
          <a:p>
            <a:r>
              <a:rPr lang="en-US" sz="1400" b="1" dirty="0">
                <a:latin typeface="Cambria" panose="02040503050406030204" pitchFamily="18" charset="0"/>
                <a:ea typeface="Cambria" panose="02040503050406030204" pitchFamily="18" charset="0"/>
              </a:rPr>
              <a:t>REFERENCE BOOKS/LEARNING RESOURCES:</a:t>
            </a:r>
          </a:p>
          <a:p>
            <a:pPr marL="538163" indent="-263525"/>
            <a:r>
              <a:rPr lang="en-US" sz="1400" dirty="0">
                <a:solidFill>
                  <a:srgbClr val="0033CC"/>
                </a:solidFill>
                <a:latin typeface="Cambria" panose="02040503050406030204" pitchFamily="18" charset="0"/>
                <a:ea typeface="Cambria" panose="02040503050406030204" pitchFamily="18" charset="0"/>
              </a:rPr>
              <a:t>a) Oswald </a:t>
            </a:r>
            <a:r>
              <a:rPr lang="en-US" sz="1400" dirty="0" err="1">
                <a:solidFill>
                  <a:srgbClr val="0033CC"/>
                </a:solidFill>
                <a:latin typeface="Cambria" panose="02040503050406030204" pitchFamily="18" charset="0"/>
                <a:ea typeface="Cambria" panose="02040503050406030204" pitchFamily="18" charset="0"/>
              </a:rPr>
              <a:t>Campesato</a:t>
            </a:r>
            <a:r>
              <a:rPr lang="en-US" sz="1400" dirty="0">
                <a:solidFill>
                  <a:srgbClr val="0033CC"/>
                </a:solidFill>
                <a:latin typeface="Cambria" panose="02040503050406030204" pitchFamily="18" charset="0"/>
                <a:ea typeface="Cambria" panose="02040503050406030204" pitchFamily="18" charset="0"/>
              </a:rPr>
              <a:t>, Artificial Intelligence, Machine Learning, and Deep Learning (1st ed.), Mercury Learning &amp; Information, 2020. ISBN 9781683924665.</a:t>
            </a:r>
          </a:p>
        </p:txBody>
      </p:sp>
      <p:pic>
        <p:nvPicPr>
          <p:cNvPr id="3" name="Picture 2" descr="A person with a mop and gears&#10;&#10;Description automatically generated">
            <a:extLst>
              <a:ext uri="{FF2B5EF4-FFF2-40B4-BE49-F238E27FC236}">
                <a16:creationId xmlns:a16="http://schemas.microsoft.com/office/drawing/2014/main" xmlns="" id="{5F954175-F166-FD39-363C-C2BB0BA6F04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341648" y="1051830"/>
            <a:ext cx="3942083" cy="2448034"/>
          </a:xfrm>
          <a:prstGeom prst="rect">
            <a:avLst/>
          </a:prstGeom>
        </p:spPr>
      </p:pic>
    </p:spTree>
    <p:extLst>
      <p:ext uri="{BB962C8B-B14F-4D97-AF65-F5344CB8AC3E}">
        <p14:creationId xmlns:p14="http://schemas.microsoft.com/office/powerpoint/2010/main" xmlns="" val="2557928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72920EBA-55B2-49B3-840C-A5B3E7B297A3}"/>
              </a:ext>
            </a:extLst>
          </p:cNvPr>
          <p:cNvPicPr>
            <a:picLocks noChangeAspect="1"/>
          </p:cNvPicPr>
          <p:nvPr/>
        </p:nvPicPr>
        <p:blipFill>
          <a:blip r:embed="rId2"/>
          <a:stretch>
            <a:fillRect/>
          </a:stretch>
        </p:blipFill>
        <p:spPr>
          <a:xfrm>
            <a:off x="6999514" y="3392685"/>
            <a:ext cx="5105222" cy="3130398"/>
          </a:xfrm>
          <a:prstGeom prst="rect">
            <a:avLst/>
          </a:prstGeom>
        </p:spPr>
      </p:pic>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latin typeface="Cambria" panose="02040503050406030204" pitchFamily="18" charset="0"/>
                <a:ea typeface="Cambria" panose="02040503050406030204" pitchFamily="18" charset="0"/>
              </a:rPr>
              <a:t> </a:t>
            </a:r>
            <a:r>
              <a:rPr lang="en-US" sz="1600" dirty="0">
                <a:solidFill>
                  <a:srgbClr val="FF0000"/>
                </a:solidFill>
                <a:latin typeface="Cambria" panose="02040503050406030204" pitchFamily="18" charset="0"/>
                <a:ea typeface="Cambria" panose="02040503050406030204" pitchFamily="18" charset="0"/>
              </a:rPr>
              <a:t>Why Machine Learning ?</a:t>
            </a:r>
          </a:p>
        </p:txBody>
      </p:sp>
      <p:sp>
        <p:nvSpPr>
          <p:cNvPr id="17" name="TextBox 16">
            <a:extLst>
              <a:ext uri="{FF2B5EF4-FFF2-40B4-BE49-F238E27FC236}">
                <a16:creationId xmlns:a16="http://schemas.microsoft.com/office/drawing/2014/main" xmlns="" id="{D4E7844A-E331-43D3-95EC-F47973A161A8}"/>
              </a:ext>
            </a:extLst>
          </p:cNvPr>
          <p:cNvSpPr txBox="1"/>
          <p:nvPr/>
        </p:nvSpPr>
        <p:spPr>
          <a:xfrm>
            <a:off x="405099" y="1361898"/>
            <a:ext cx="11612729" cy="958596"/>
          </a:xfrm>
          <a:prstGeom prst="rect">
            <a:avLst/>
          </a:prstGeom>
          <a:noFill/>
        </p:spPr>
        <p:txBody>
          <a:bodyPr wrap="square">
            <a:spAutoFit/>
          </a:bodyPr>
          <a:lstStyle/>
          <a:p>
            <a:pPr algn="ctr">
              <a:lnSpc>
                <a:spcPct val="150000"/>
              </a:lnSpc>
            </a:pPr>
            <a:r>
              <a:rPr lang="en-US" sz="2000" b="1" i="1" dirty="0">
                <a:latin typeface="Cambria" panose="02040503050406030204" pitchFamily="18" charset="0"/>
                <a:ea typeface="Cambria" panose="02040503050406030204" pitchFamily="18" charset="0"/>
              </a:rPr>
              <a:t>Human can learn from experience        -------      Can machine also learn from experience</a:t>
            </a:r>
          </a:p>
          <a:p>
            <a:pPr>
              <a:lnSpc>
                <a:spcPct val="150000"/>
              </a:lnSpc>
            </a:pPr>
            <a:r>
              <a:rPr lang="en-US" sz="2000" b="1" i="1" dirty="0">
                <a:latin typeface="Cambria" panose="02040503050406030204" pitchFamily="18" charset="0"/>
                <a:ea typeface="Cambria" panose="02040503050406030204" pitchFamily="18" charset="0"/>
              </a:rPr>
              <a:t>					</a:t>
            </a:r>
            <a:r>
              <a:rPr lang="en-US" sz="2000" b="1" i="1" dirty="0">
                <a:solidFill>
                  <a:srgbClr val="E23810"/>
                </a:solidFill>
                <a:latin typeface="Cambria" panose="02040503050406030204" pitchFamily="18" charset="0"/>
                <a:ea typeface="Cambria" panose="02040503050406030204" pitchFamily="18" charset="0"/>
              </a:rPr>
              <a:t>      ??</a:t>
            </a:r>
          </a:p>
        </p:txBody>
      </p:sp>
      <p:sp>
        <p:nvSpPr>
          <p:cNvPr id="19" name="TextBox 18">
            <a:extLst>
              <a:ext uri="{FF2B5EF4-FFF2-40B4-BE49-F238E27FC236}">
                <a16:creationId xmlns:a16="http://schemas.microsoft.com/office/drawing/2014/main" xmlns="" id="{FEA582D8-72C8-42C8-9657-73A74BD71DEF}"/>
              </a:ext>
            </a:extLst>
          </p:cNvPr>
          <p:cNvSpPr txBox="1"/>
          <p:nvPr/>
        </p:nvSpPr>
        <p:spPr>
          <a:xfrm>
            <a:off x="274734" y="2185471"/>
            <a:ext cx="7606786" cy="2349297"/>
          </a:xfrm>
          <a:prstGeom prst="rect">
            <a:avLst/>
          </a:prstGeom>
          <a:noFill/>
        </p:spPr>
        <p:txBody>
          <a:bodyPr wrap="square">
            <a:spAutoFit/>
          </a:bodyPr>
          <a:lstStyle/>
          <a:p>
            <a:pPr marL="804863" indent="-285750">
              <a:lnSpc>
                <a:spcPct val="150000"/>
              </a:lnSpc>
              <a:spcAft>
                <a:spcPts val="600"/>
              </a:spcAft>
              <a:buFont typeface="Arial" panose="020B0604020202020204" pitchFamily="34" charset="0"/>
              <a:buChar char="•"/>
            </a:pPr>
            <a:r>
              <a:rPr lang="en-US" i="1" dirty="0">
                <a:latin typeface="Cambria" panose="02040503050406030204" pitchFamily="18" charset="0"/>
                <a:ea typeface="Cambria" panose="02040503050406030204" pitchFamily="18" charset="0"/>
              </a:rPr>
              <a:t>Humans have limitations (but one can </a:t>
            </a:r>
            <a:r>
              <a:rPr lang="en-US" i="1" dirty="0">
                <a:solidFill>
                  <a:srgbClr val="E23810"/>
                </a:solidFill>
                <a:latin typeface="Cambria" panose="02040503050406030204" pitchFamily="18" charset="0"/>
                <a:ea typeface="Cambria" panose="02040503050406030204" pitchFamily="18" charset="0"/>
              </a:rPr>
              <a:t>scale-up the machines </a:t>
            </a:r>
            <a:r>
              <a:rPr lang="en-US" i="1" dirty="0">
                <a:latin typeface="Cambria" panose="02040503050406030204" pitchFamily="18" charset="0"/>
                <a:ea typeface="Cambria" panose="02040503050406030204" pitchFamily="18" charset="0"/>
              </a:rPr>
              <a:t>as needed)</a:t>
            </a:r>
          </a:p>
          <a:p>
            <a:pPr marL="804863" indent="-285750">
              <a:lnSpc>
                <a:spcPct val="150000"/>
              </a:lnSpc>
              <a:spcAft>
                <a:spcPts val="600"/>
              </a:spcAft>
              <a:buFont typeface="Arial" panose="020B0604020202020204" pitchFamily="34" charset="0"/>
              <a:buChar char="•"/>
            </a:pPr>
            <a:r>
              <a:rPr lang="en-US" i="1" dirty="0">
                <a:latin typeface="Cambria" panose="02040503050406030204" pitchFamily="18" charset="0"/>
                <a:ea typeface="Cambria" panose="02040503050406030204" pitchFamily="18" charset="0"/>
              </a:rPr>
              <a:t> Work 24x7</a:t>
            </a:r>
          </a:p>
          <a:p>
            <a:pPr marL="804863" indent="-285750">
              <a:lnSpc>
                <a:spcPct val="150000"/>
              </a:lnSpc>
              <a:spcAft>
                <a:spcPts val="600"/>
              </a:spcAft>
              <a:buFont typeface="Arial" panose="020B0604020202020204" pitchFamily="34" charset="0"/>
              <a:buChar char="•"/>
            </a:pPr>
            <a:r>
              <a:rPr lang="en-US" i="1" dirty="0">
                <a:latin typeface="Cambria" panose="02040503050406030204" pitchFamily="18" charset="0"/>
                <a:ea typeface="Cambria" panose="02040503050406030204" pitchFamily="18" charset="0"/>
              </a:rPr>
              <a:t>Can perform </a:t>
            </a:r>
            <a:r>
              <a:rPr lang="en-US" i="1" dirty="0">
                <a:solidFill>
                  <a:srgbClr val="E23810"/>
                </a:solidFill>
                <a:latin typeface="Cambria" panose="02040503050406030204" pitchFamily="18" charset="0"/>
                <a:ea typeface="Cambria" panose="02040503050406030204" pitchFamily="18" charset="0"/>
              </a:rPr>
              <a:t>complex computational task </a:t>
            </a:r>
            <a:r>
              <a:rPr lang="en-US" i="1" dirty="0">
                <a:latin typeface="Cambria" panose="02040503050406030204" pitchFamily="18" charset="0"/>
                <a:ea typeface="Cambria" panose="02040503050406030204" pitchFamily="18" charset="0"/>
              </a:rPr>
              <a:t>that human can not</a:t>
            </a:r>
          </a:p>
          <a:p>
            <a:pPr marL="804863" indent="-285750">
              <a:lnSpc>
                <a:spcPct val="150000"/>
              </a:lnSpc>
              <a:spcAft>
                <a:spcPts val="600"/>
              </a:spcAft>
              <a:buFont typeface="Arial" panose="020B0604020202020204" pitchFamily="34" charset="0"/>
              <a:buChar char="•"/>
            </a:pPr>
            <a:r>
              <a:rPr lang="en-US" i="1" dirty="0">
                <a:latin typeface="Cambria" panose="02040503050406030204" pitchFamily="18" charset="0"/>
                <a:ea typeface="Cambria" panose="02040503050406030204" pitchFamily="18" charset="0"/>
              </a:rPr>
              <a:t>In emergency situations like pandemic, wars, etc.</a:t>
            </a:r>
          </a:p>
        </p:txBody>
      </p:sp>
    </p:spTree>
    <p:extLst>
      <p:ext uri="{BB962C8B-B14F-4D97-AF65-F5344CB8AC3E}">
        <p14:creationId xmlns:p14="http://schemas.microsoft.com/office/powerpoint/2010/main" xmlns="" val="231034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81299" y="744000"/>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a:t>
            </a:r>
            <a:endParaRPr lang="en-US" sz="1600" dirty="0">
              <a:latin typeface="Cambria" panose="02040503050406030204" pitchFamily="18" charset="0"/>
              <a:ea typeface="Cambria" panose="02040503050406030204" pitchFamily="18" charset="0"/>
            </a:endParaRPr>
          </a:p>
        </p:txBody>
      </p:sp>
      <p:graphicFrame>
        <p:nvGraphicFramePr>
          <p:cNvPr id="7" name="Diagram 6">
            <a:extLst>
              <a:ext uri="{FF2B5EF4-FFF2-40B4-BE49-F238E27FC236}">
                <a16:creationId xmlns:a16="http://schemas.microsoft.com/office/drawing/2014/main" xmlns="" id="{24376C3D-989A-443B-AA44-9845470AEBA4}"/>
              </a:ext>
            </a:extLst>
          </p:cNvPr>
          <p:cNvGraphicFramePr/>
          <p:nvPr>
            <p:extLst>
              <p:ext uri="{D42A27DB-BD31-4B8C-83A1-F6EECF244321}">
                <p14:modId xmlns:p14="http://schemas.microsoft.com/office/powerpoint/2010/main" xmlns="" val="1279454562"/>
              </p:ext>
            </p:extLst>
          </p:nvPr>
        </p:nvGraphicFramePr>
        <p:xfrm>
          <a:off x="2997775" y="1060783"/>
          <a:ext cx="906359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4442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Process</a:t>
            </a:r>
            <a:endParaRPr lang="en-US" sz="1600" dirty="0">
              <a:solidFill>
                <a:srgbClr val="FF0000"/>
              </a:solidFill>
              <a:latin typeface="Cambria" panose="02040503050406030204" pitchFamily="18" charset="0"/>
              <a:ea typeface="Cambria" panose="02040503050406030204" pitchFamily="18" charset="0"/>
            </a:endParaRPr>
          </a:p>
        </p:txBody>
      </p:sp>
      <p:pic>
        <p:nvPicPr>
          <p:cNvPr id="14" name="Picture 13">
            <a:extLst>
              <a:ext uri="{FF2B5EF4-FFF2-40B4-BE49-F238E27FC236}">
                <a16:creationId xmlns:a16="http://schemas.microsoft.com/office/drawing/2014/main" xmlns="" id="{9B3F2B89-89F6-4625-9E2C-C30FE6DD4EC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14057" y="980440"/>
            <a:ext cx="6742212" cy="5665897"/>
          </a:xfrm>
          <a:prstGeom prst="rect">
            <a:avLst/>
          </a:prstGeom>
        </p:spPr>
      </p:pic>
    </p:spTree>
    <p:extLst>
      <p:ext uri="{BB962C8B-B14F-4D97-AF65-F5344CB8AC3E}">
        <p14:creationId xmlns:p14="http://schemas.microsoft.com/office/powerpoint/2010/main" xmlns="" val="266862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 </a:t>
            </a:r>
            <a:r>
              <a:rPr lang="en-US" sz="1600" dirty="0">
                <a:solidFill>
                  <a:srgbClr val="FF0000"/>
                </a:solidFill>
                <a:latin typeface="Cambria" panose="02040503050406030204" pitchFamily="18" charset="0"/>
                <a:ea typeface="Cambria" panose="02040503050406030204" pitchFamily="18" charset="0"/>
              </a:rPr>
              <a:t>Types of Machine Learning</a:t>
            </a:r>
          </a:p>
        </p:txBody>
      </p:sp>
      <p:grpSp>
        <p:nvGrpSpPr>
          <p:cNvPr id="10" name="Group 9">
            <a:extLst>
              <a:ext uri="{FF2B5EF4-FFF2-40B4-BE49-F238E27FC236}">
                <a16:creationId xmlns:a16="http://schemas.microsoft.com/office/drawing/2014/main" xmlns="" id="{4DA4F27A-778B-462F-B8AD-C05DACDE4EF6}"/>
              </a:ext>
            </a:extLst>
          </p:cNvPr>
          <p:cNvGrpSpPr/>
          <p:nvPr/>
        </p:nvGrpSpPr>
        <p:grpSpPr>
          <a:xfrm>
            <a:off x="4331502" y="1316950"/>
            <a:ext cx="3533102" cy="2179317"/>
            <a:chOff x="4444845" y="2657235"/>
            <a:chExt cx="3533102" cy="2179317"/>
          </a:xfrm>
        </p:grpSpPr>
        <p:sp>
          <p:nvSpPr>
            <p:cNvPr id="11" name="Rectangle 10">
              <a:extLst>
                <a:ext uri="{FF2B5EF4-FFF2-40B4-BE49-F238E27FC236}">
                  <a16:creationId xmlns:a16="http://schemas.microsoft.com/office/drawing/2014/main" xmlns="" id="{9EC9F0E0-328C-46A4-8D64-AA3FD1814B14}"/>
                </a:ext>
              </a:extLst>
            </p:cNvPr>
            <p:cNvSpPr/>
            <p:nvPr/>
          </p:nvSpPr>
          <p:spPr>
            <a:xfrm>
              <a:off x="4444845" y="3774723"/>
              <a:ext cx="3533102" cy="1061829"/>
            </a:xfrm>
            <a:prstGeom prst="rect">
              <a:avLst/>
            </a:prstGeom>
            <a:noFill/>
          </p:spPr>
          <p:txBody>
            <a:bodyPr wrap="square" lIns="91440" tIns="45720" rIns="91440" bIns="45720">
              <a:spAutoFit/>
            </a:bodyPr>
            <a:lstStyle/>
            <a:p>
              <a:pPr algn="just">
                <a:lnSpc>
                  <a:spcPct val="150000"/>
                </a:lnSpc>
              </a:pPr>
              <a:r>
                <a:rPr lang="en-US" sz="1400" b="1"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Unsupervised Learning</a:t>
              </a:r>
            </a:p>
            <a:p>
              <a:pPr marL="0" lvl="1" algn="just"/>
              <a:r>
                <a:rPr lang="en-US" sz="14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No labeled data is present, machine draw inferences from datasets and assign them class labels.</a:t>
              </a:r>
            </a:p>
          </p:txBody>
        </p:sp>
        <p:pic>
          <p:nvPicPr>
            <p:cNvPr id="12" name="Picture 11">
              <a:extLst>
                <a:ext uri="{FF2B5EF4-FFF2-40B4-BE49-F238E27FC236}">
                  <a16:creationId xmlns:a16="http://schemas.microsoft.com/office/drawing/2014/main" xmlns="" id="{7D830B2F-832D-4C54-A688-29061A20124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36654" t="28635" r="38531" b="4086"/>
            <a:stretch/>
          </p:blipFill>
          <p:spPr>
            <a:xfrm>
              <a:off x="4867098" y="2657235"/>
              <a:ext cx="1800226" cy="1319352"/>
            </a:xfrm>
            <a:prstGeom prst="rect">
              <a:avLst/>
            </a:prstGeom>
          </p:spPr>
        </p:pic>
        <p:pic>
          <p:nvPicPr>
            <p:cNvPr id="13" name="Picture 12">
              <a:extLst>
                <a:ext uri="{FF2B5EF4-FFF2-40B4-BE49-F238E27FC236}">
                  <a16:creationId xmlns:a16="http://schemas.microsoft.com/office/drawing/2014/main" xmlns="" id="{02CD2429-A9FD-415F-A7AA-CE4B2C92A4B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57395" t="28333" r="9011" b="20625"/>
            <a:stretch/>
          </p:blipFill>
          <p:spPr>
            <a:xfrm>
              <a:off x="4451645" y="2707185"/>
              <a:ext cx="1070131" cy="1219452"/>
            </a:xfrm>
            <a:prstGeom prst="rect">
              <a:avLst/>
            </a:prstGeom>
          </p:spPr>
        </p:pic>
      </p:grpSp>
      <p:grpSp>
        <p:nvGrpSpPr>
          <p:cNvPr id="14" name="Group 13">
            <a:extLst>
              <a:ext uri="{FF2B5EF4-FFF2-40B4-BE49-F238E27FC236}">
                <a16:creationId xmlns:a16="http://schemas.microsoft.com/office/drawing/2014/main" xmlns="" id="{764B135C-49E1-43FE-8206-E44641908B0A}"/>
              </a:ext>
            </a:extLst>
          </p:cNvPr>
          <p:cNvGrpSpPr/>
          <p:nvPr/>
        </p:nvGrpSpPr>
        <p:grpSpPr>
          <a:xfrm>
            <a:off x="8305320" y="3951848"/>
            <a:ext cx="3491575" cy="2153883"/>
            <a:chOff x="8305320" y="3472875"/>
            <a:chExt cx="3491575" cy="2153883"/>
          </a:xfrm>
        </p:grpSpPr>
        <p:pic>
          <p:nvPicPr>
            <p:cNvPr id="16" name="Picture 15">
              <a:extLst>
                <a:ext uri="{FF2B5EF4-FFF2-40B4-BE49-F238E27FC236}">
                  <a16:creationId xmlns:a16="http://schemas.microsoft.com/office/drawing/2014/main" xmlns="" id="{237CD918-3BAA-4CBB-875E-AB256844546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4725" t="27532" r="70460" b="5189"/>
            <a:stretch/>
          </p:blipFill>
          <p:spPr>
            <a:xfrm flipH="1">
              <a:off x="8305320" y="3472875"/>
              <a:ext cx="1880076" cy="1200928"/>
            </a:xfrm>
            <a:prstGeom prst="rect">
              <a:avLst/>
            </a:prstGeom>
          </p:spPr>
        </p:pic>
        <p:sp>
          <p:nvSpPr>
            <p:cNvPr id="17" name="Rectangle 16">
              <a:extLst>
                <a:ext uri="{FF2B5EF4-FFF2-40B4-BE49-F238E27FC236}">
                  <a16:creationId xmlns:a16="http://schemas.microsoft.com/office/drawing/2014/main" xmlns="" id="{28968B34-7629-442F-B0B1-35C1410801A2}"/>
                </a:ext>
              </a:extLst>
            </p:cNvPr>
            <p:cNvSpPr/>
            <p:nvPr/>
          </p:nvSpPr>
          <p:spPr>
            <a:xfrm>
              <a:off x="8323797" y="4564929"/>
              <a:ext cx="3473098" cy="1061829"/>
            </a:xfrm>
            <a:prstGeom prst="rect">
              <a:avLst/>
            </a:prstGeom>
            <a:noFill/>
          </p:spPr>
          <p:txBody>
            <a:bodyPr wrap="square" lIns="91440" tIns="45720" rIns="91440" bIns="45720">
              <a:spAutoFit/>
            </a:bodyPr>
            <a:lstStyle/>
            <a:p>
              <a:pPr algn="just">
                <a:lnSpc>
                  <a:spcPct val="150000"/>
                </a:lnSpc>
              </a:pPr>
              <a:r>
                <a:rPr lang="en-US" sz="1400" b="1"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Reinforcement Learning</a:t>
              </a:r>
            </a:p>
            <a:p>
              <a:pPr marL="0" lvl="1" algn="just"/>
              <a:r>
                <a:rPr lang="en-US" sz="14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The machine learns on its own, receiving rewards and punishments and determining from these what it should do.</a:t>
              </a:r>
            </a:p>
          </p:txBody>
        </p:sp>
      </p:grpSp>
      <p:grpSp>
        <p:nvGrpSpPr>
          <p:cNvPr id="18" name="Group 17">
            <a:extLst>
              <a:ext uri="{FF2B5EF4-FFF2-40B4-BE49-F238E27FC236}">
                <a16:creationId xmlns:a16="http://schemas.microsoft.com/office/drawing/2014/main" xmlns="" id="{2E8FBF9D-0936-4663-8D6B-619B6917EBB8}"/>
              </a:ext>
            </a:extLst>
          </p:cNvPr>
          <p:cNvGrpSpPr/>
          <p:nvPr/>
        </p:nvGrpSpPr>
        <p:grpSpPr>
          <a:xfrm>
            <a:off x="477685" y="3553109"/>
            <a:ext cx="3248535" cy="2361581"/>
            <a:chOff x="477685" y="2804316"/>
            <a:chExt cx="3248535" cy="2361581"/>
          </a:xfrm>
        </p:grpSpPr>
        <p:sp>
          <p:nvSpPr>
            <p:cNvPr id="19" name="Rectangle 18">
              <a:extLst>
                <a:ext uri="{FF2B5EF4-FFF2-40B4-BE49-F238E27FC236}">
                  <a16:creationId xmlns:a16="http://schemas.microsoft.com/office/drawing/2014/main" xmlns="" id="{9E9BA40B-2A7C-42FE-9A2F-3118258B3966}"/>
                </a:ext>
              </a:extLst>
            </p:cNvPr>
            <p:cNvSpPr/>
            <p:nvPr/>
          </p:nvSpPr>
          <p:spPr>
            <a:xfrm>
              <a:off x="551042" y="4319511"/>
              <a:ext cx="3175178" cy="846386"/>
            </a:xfrm>
            <a:prstGeom prst="rect">
              <a:avLst/>
            </a:prstGeom>
            <a:noFill/>
          </p:spPr>
          <p:txBody>
            <a:bodyPr wrap="square" lIns="91440" tIns="45720" rIns="91440" bIns="45720">
              <a:spAutoFit/>
            </a:bodyPr>
            <a:lstStyle/>
            <a:p>
              <a:pPr>
                <a:lnSpc>
                  <a:spcPct val="150000"/>
                </a:lnSpc>
              </a:pPr>
              <a:r>
                <a:rPr lang="en-US" sz="1400" b="1"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Supervised Learning</a:t>
              </a:r>
            </a:p>
            <a:p>
              <a:pPr marL="0" lvl="1"/>
              <a:r>
                <a:rPr lang="en-US" sz="14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The machine learns from training data and labels and make predictions.</a:t>
              </a:r>
            </a:p>
          </p:txBody>
        </p:sp>
        <p:pic>
          <p:nvPicPr>
            <p:cNvPr id="20" name="Picture 19">
              <a:extLst>
                <a:ext uri="{FF2B5EF4-FFF2-40B4-BE49-F238E27FC236}">
                  <a16:creationId xmlns:a16="http://schemas.microsoft.com/office/drawing/2014/main" xmlns="" id="{8E6B3A8B-839A-48C5-96EF-14A60F95DFD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72162" t="30473" r="8978" b="7503"/>
            <a:stretch/>
          </p:blipFill>
          <p:spPr>
            <a:xfrm>
              <a:off x="1400524" y="3142355"/>
              <a:ext cx="1366633" cy="1348303"/>
            </a:xfrm>
            <a:prstGeom prst="rect">
              <a:avLst/>
            </a:prstGeom>
          </p:spPr>
        </p:pic>
        <p:pic>
          <p:nvPicPr>
            <p:cNvPr id="21" name="Picture 20">
              <a:extLst>
                <a:ext uri="{FF2B5EF4-FFF2-40B4-BE49-F238E27FC236}">
                  <a16:creationId xmlns:a16="http://schemas.microsoft.com/office/drawing/2014/main" xmlns="" id="{C7D1E3D7-F8CB-4EDE-BA22-8EBC286FAACC}"/>
                </a:ext>
              </a:extLst>
            </p:cNvPr>
            <p:cNvPicPr>
              <a:picLocks noChangeAspect="1"/>
            </p:cNvPicPr>
            <p:nvPr/>
          </p:nvPicPr>
          <p:blipFill>
            <a:blip r:embed="rId4" cstate="print">
              <a:clrChange>
                <a:clrFrom>
                  <a:srgbClr val="B0B0AE"/>
                </a:clrFrom>
                <a:clrTo>
                  <a:srgbClr val="B0B0AE">
                    <a:alpha val="0"/>
                  </a:srgbClr>
                </a:clrTo>
              </a:clrChange>
              <a:extLst>
                <a:ext uri="{28A0092B-C50C-407E-A947-70E740481C1C}">
                  <a14:useLocalDpi xmlns:a14="http://schemas.microsoft.com/office/drawing/2010/main" xmlns="" val="0"/>
                </a:ext>
              </a:extLst>
            </a:blip>
            <a:stretch>
              <a:fillRect/>
            </a:stretch>
          </p:blipFill>
          <p:spPr>
            <a:xfrm>
              <a:off x="477685" y="2804316"/>
              <a:ext cx="1231423" cy="1638690"/>
            </a:xfrm>
            <a:prstGeom prst="rect">
              <a:avLst/>
            </a:prstGeom>
          </p:spPr>
        </p:pic>
      </p:grpSp>
      <p:grpSp>
        <p:nvGrpSpPr>
          <p:cNvPr id="22" name="Group 21">
            <a:extLst>
              <a:ext uri="{FF2B5EF4-FFF2-40B4-BE49-F238E27FC236}">
                <a16:creationId xmlns:a16="http://schemas.microsoft.com/office/drawing/2014/main" xmlns="" id="{8EB79C14-5AC1-4495-93EB-83E88F9278AF}"/>
              </a:ext>
            </a:extLst>
          </p:cNvPr>
          <p:cNvGrpSpPr/>
          <p:nvPr/>
        </p:nvGrpSpPr>
        <p:grpSpPr>
          <a:xfrm>
            <a:off x="3910051" y="3528165"/>
            <a:ext cx="3904676" cy="3613927"/>
            <a:chOff x="3656577" y="3537309"/>
            <a:chExt cx="3904676" cy="3613927"/>
          </a:xfrm>
        </p:grpSpPr>
        <p:grpSp>
          <p:nvGrpSpPr>
            <p:cNvPr id="23" name="Group 22">
              <a:extLst>
                <a:ext uri="{FF2B5EF4-FFF2-40B4-BE49-F238E27FC236}">
                  <a16:creationId xmlns:a16="http://schemas.microsoft.com/office/drawing/2014/main" xmlns="" id="{792C82F5-B8A7-4174-91ED-9FE012035E29}"/>
                </a:ext>
              </a:extLst>
            </p:cNvPr>
            <p:cNvGrpSpPr/>
            <p:nvPr/>
          </p:nvGrpSpPr>
          <p:grpSpPr>
            <a:xfrm>
              <a:off x="3675054" y="3547938"/>
              <a:ext cx="3886199" cy="3603298"/>
              <a:chOff x="3686174" y="4940630"/>
              <a:chExt cx="3886199" cy="3603298"/>
            </a:xfrm>
          </p:grpSpPr>
          <p:sp>
            <p:nvSpPr>
              <p:cNvPr id="26" name="Block Arc 25">
                <a:extLst>
                  <a:ext uri="{FF2B5EF4-FFF2-40B4-BE49-F238E27FC236}">
                    <a16:creationId xmlns:a16="http://schemas.microsoft.com/office/drawing/2014/main" xmlns="" id="{A162D837-5269-4AD1-B6B3-F65CA9264740}"/>
                  </a:ext>
                </a:extLst>
              </p:cNvPr>
              <p:cNvSpPr/>
              <p:nvPr/>
            </p:nvSpPr>
            <p:spPr>
              <a:xfrm>
                <a:off x="3686174" y="4940630"/>
                <a:ext cx="3886199" cy="3603298"/>
              </a:xfrm>
              <a:prstGeom prst="blockArc">
                <a:avLst>
                  <a:gd name="adj1" fmla="val 13925371"/>
                  <a:gd name="adj2" fmla="val 18278740"/>
                  <a:gd name="adj3" fmla="val 1760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a:extLst>
                  <a:ext uri="{FF2B5EF4-FFF2-40B4-BE49-F238E27FC236}">
                    <a16:creationId xmlns:a16="http://schemas.microsoft.com/office/drawing/2014/main" xmlns="" id="{A355A643-D327-4BC3-A4A8-91B97B720DCC}"/>
                  </a:ext>
                </a:extLst>
              </p:cNvPr>
              <p:cNvPicPr>
                <a:picLocks noChangeAspect="1"/>
              </p:cNvPicPr>
              <p:nvPr/>
            </p:nvPicPr>
            <p:blipFill rotWithShape="1">
              <a:blip r:embed="rId5">
                <a:extLst>
                  <a:ext uri="{28A0092B-C50C-407E-A947-70E740481C1C}">
                    <a14:useLocalDpi xmlns:a14="http://schemas.microsoft.com/office/drawing/2010/main" xmlns="" val="0"/>
                  </a:ext>
                </a:extLst>
              </a:blip>
              <a:srcRect t="34375" b="34375"/>
              <a:stretch/>
            </p:blipFill>
            <p:spPr>
              <a:xfrm>
                <a:off x="4417217" y="6333530"/>
                <a:ext cx="2424112" cy="757535"/>
              </a:xfrm>
              <a:prstGeom prst="rect">
                <a:avLst/>
              </a:prstGeom>
            </p:spPr>
          </p:pic>
        </p:grpSp>
        <p:sp>
          <p:nvSpPr>
            <p:cNvPr id="24" name="Block Arc 23">
              <a:extLst>
                <a:ext uri="{FF2B5EF4-FFF2-40B4-BE49-F238E27FC236}">
                  <a16:creationId xmlns:a16="http://schemas.microsoft.com/office/drawing/2014/main" xmlns="" id="{9B13EA34-9701-4893-A27B-760AF3352D9D}"/>
                </a:ext>
              </a:extLst>
            </p:cNvPr>
            <p:cNvSpPr/>
            <p:nvPr/>
          </p:nvSpPr>
          <p:spPr>
            <a:xfrm>
              <a:off x="3675054" y="3547938"/>
              <a:ext cx="3886199" cy="3603298"/>
            </a:xfrm>
            <a:prstGeom prst="blockArc">
              <a:avLst>
                <a:gd name="adj1" fmla="val 8717391"/>
                <a:gd name="adj2" fmla="val 13633753"/>
                <a:gd name="adj3" fmla="val 17879"/>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lock Arc 24">
              <a:extLst>
                <a:ext uri="{FF2B5EF4-FFF2-40B4-BE49-F238E27FC236}">
                  <a16:creationId xmlns:a16="http://schemas.microsoft.com/office/drawing/2014/main" xmlns="" id="{5FD07F0A-1F98-4721-B240-A4541BD7E136}"/>
                </a:ext>
              </a:extLst>
            </p:cNvPr>
            <p:cNvSpPr/>
            <p:nvPr/>
          </p:nvSpPr>
          <p:spPr>
            <a:xfrm>
              <a:off x="3656577" y="3537309"/>
              <a:ext cx="3886199" cy="3603298"/>
            </a:xfrm>
            <a:prstGeom prst="blockArc">
              <a:avLst>
                <a:gd name="adj1" fmla="val 18607920"/>
                <a:gd name="adj2" fmla="val 2506760"/>
                <a:gd name="adj3" fmla="val 18125"/>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xmlns="" val="28677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b="1" dirty="0">
                <a:solidFill>
                  <a:srgbClr val="FF0000"/>
                </a:solidFill>
                <a:latin typeface="Cambria" panose="02040503050406030204" pitchFamily="18" charset="0"/>
                <a:ea typeface="Cambria" panose="02040503050406030204" pitchFamily="18" charset="0"/>
              </a:rPr>
              <a:t>Supervised Learning</a:t>
            </a:r>
          </a:p>
        </p:txBody>
      </p:sp>
      <p:pic>
        <p:nvPicPr>
          <p:cNvPr id="10" name="Picture 9">
            <a:extLst>
              <a:ext uri="{FF2B5EF4-FFF2-40B4-BE49-F238E27FC236}">
                <a16:creationId xmlns:a16="http://schemas.microsoft.com/office/drawing/2014/main" xmlns="" id="{DB5A8036-64BB-47A7-9425-7DF72064B89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4725" t="27532" r="70460" b="5189"/>
          <a:stretch/>
        </p:blipFill>
        <p:spPr>
          <a:xfrm flipH="1">
            <a:off x="217141" y="1331326"/>
            <a:ext cx="1880076" cy="1200928"/>
          </a:xfrm>
          <a:prstGeom prst="rect">
            <a:avLst/>
          </a:prstGeom>
        </p:spPr>
      </p:pic>
      <p:pic>
        <p:nvPicPr>
          <p:cNvPr id="12" name="Picture 11">
            <a:extLst>
              <a:ext uri="{FF2B5EF4-FFF2-40B4-BE49-F238E27FC236}">
                <a16:creationId xmlns:a16="http://schemas.microsoft.com/office/drawing/2014/main" xmlns="" id="{D500C00D-1C42-4CB2-8672-3BE8F4BAE42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29271" y="1576440"/>
            <a:ext cx="9144271" cy="3705120"/>
          </a:xfrm>
          <a:prstGeom prst="rect">
            <a:avLst/>
          </a:prstGeom>
        </p:spPr>
      </p:pic>
      <p:sp>
        <p:nvSpPr>
          <p:cNvPr id="2" name="Rectangle 1">
            <a:extLst>
              <a:ext uri="{FF2B5EF4-FFF2-40B4-BE49-F238E27FC236}">
                <a16:creationId xmlns:a16="http://schemas.microsoft.com/office/drawing/2014/main" xmlns="" id="{7649B4BD-669C-41BA-A873-4C1FEA89509F}"/>
              </a:ext>
            </a:extLst>
          </p:cNvPr>
          <p:cNvSpPr/>
          <p:nvPr/>
        </p:nvSpPr>
        <p:spPr>
          <a:xfrm>
            <a:off x="3131361" y="5760355"/>
            <a:ext cx="8261390" cy="785343"/>
          </a:xfrm>
          <a:prstGeom prst="rect">
            <a:avLst/>
          </a:prstGeom>
        </p:spPr>
        <p:txBody>
          <a:bodyPr wrap="square">
            <a:spAutoFit/>
          </a:bodyPr>
          <a:lstStyle/>
          <a:p>
            <a:pPr>
              <a:lnSpc>
                <a:spcPct val="150000"/>
              </a:lnSpc>
            </a:pPr>
            <a:r>
              <a:rPr lang="en-US" sz="1600" dirty="0">
                <a:latin typeface="Cambria" panose="02040503050406030204" pitchFamily="18" charset="0"/>
                <a:ea typeface="Cambria" panose="02040503050406030204" pitchFamily="18" charset="0"/>
              </a:rPr>
              <a:t>Support vector machines (SVM), Neural networks, Naïve Bayes classifier, Decision trees, K-Nearest neighbors (</a:t>
            </a:r>
            <a:r>
              <a:rPr lang="en-US" sz="1600" dirty="0" err="1">
                <a:latin typeface="Cambria" panose="02040503050406030204" pitchFamily="18" charset="0"/>
                <a:ea typeface="Cambria" panose="02040503050406030204" pitchFamily="18" charset="0"/>
              </a:rPr>
              <a:t>kNN</a:t>
            </a:r>
            <a:r>
              <a:rPr lang="en-US" sz="1600" dirty="0">
                <a:latin typeface="Cambria" panose="02040503050406030204" pitchFamily="18" charset="0"/>
                <a:ea typeface="Cambria" panose="02040503050406030204" pitchFamily="18" charset="0"/>
              </a:rPr>
              <a:t>) </a:t>
            </a:r>
          </a:p>
        </p:txBody>
      </p:sp>
      <p:sp>
        <p:nvSpPr>
          <p:cNvPr id="3" name="Rectangle 2">
            <a:extLst>
              <a:ext uri="{FF2B5EF4-FFF2-40B4-BE49-F238E27FC236}">
                <a16:creationId xmlns:a16="http://schemas.microsoft.com/office/drawing/2014/main" xmlns="" id="{29340188-BAA2-4D50-93FD-AC47E091E9C5}"/>
              </a:ext>
            </a:extLst>
          </p:cNvPr>
          <p:cNvSpPr/>
          <p:nvPr/>
        </p:nvSpPr>
        <p:spPr>
          <a:xfrm>
            <a:off x="1980469" y="5805466"/>
            <a:ext cx="1150892" cy="369332"/>
          </a:xfrm>
          <a:prstGeom prst="rect">
            <a:avLst/>
          </a:prstGeom>
        </p:spPr>
        <p:txBody>
          <a:bodyPr wrap="none">
            <a:spAutoFit/>
          </a:bodyPr>
          <a:lstStyle/>
          <a:p>
            <a:r>
              <a:rPr lang="en-US" b="1" dirty="0"/>
              <a:t>Examples:</a:t>
            </a:r>
          </a:p>
        </p:txBody>
      </p:sp>
      <p:sp>
        <p:nvSpPr>
          <p:cNvPr id="17" name="TextBox 16">
            <a:extLst>
              <a:ext uri="{FF2B5EF4-FFF2-40B4-BE49-F238E27FC236}">
                <a16:creationId xmlns:a16="http://schemas.microsoft.com/office/drawing/2014/main" xmlns="" id="{0E7EF260-9007-46F6-823E-3BCEF45C1D88}"/>
              </a:ext>
            </a:extLst>
          </p:cNvPr>
          <p:cNvSpPr txBox="1"/>
          <p:nvPr/>
        </p:nvSpPr>
        <p:spPr>
          <a:xfrm>
            <a:off x="207395" y="2424476"/>
            <a:ext cx="1719104" cy="707886"/>
          </a:xfrm>
          <a:prstGeom prst="rect">
            <a:avLst/>
          </a:prstGeom>
          <a:noFill/>
        </p:spPr>
        <p:txBody>
          <a:bodyPr wrap="square">
            <a:spAutoFit/>
          </a:bodyPr>
          <a:lstStyle/>
          <a:p>
            <a:pPr algn="ctr"/>
            <a:r>
              <a:rPr lang="en-GB" sz="2000" b="1" dirty="0">
                <a:solidFill>
                  <a:srgbClr val="FF0000"/>
                </a:solidFill>
                <a:latin typeface="Cambria" panose="02040503050406030204" pitchFamily="18" charset="0"/>
                <a:ea typeface="Cambria" panose="02040503050406030204" pitchFamily="18" charset="0"/>
              </a:rPr>
              <a:t>Supervised Learning</a:t>
            </a:r>
            <a:endParaRPr lang="en-GB" sz="2000" dirty="0"/>
          </a:p>
        </p:txBody>
      </p:sp>
    </p:spTree>
    <p:extLst>
      <p:ext uri="{BB962C8B-B14F-4D97-AF65-F5344CB8AC3E}">
        <p14:creationId xmlns:p14="http://schemas.microsoft.com/office/powerpoint/2010/main" xmlns="" val="1776458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xmlns="" id="{69B6DEA4-7E44-4EFE-B134-146BCBDC81D6}"/>
              </a:ext>
            </a:extLst>
          </p:cNvPr>
          <p:cNvSpPr/>
          <p:nvPr/>
        </p:nvSpPr>
        <p:spPr>
          <a:xfrm>
            <a:off x="698438" y="3903263"/>
            <a:ext cx="2489927" cy="2292839"/>
          </a:xfrm>
          <a:prstGeom prst="roundRect">
            <a:avLst>
              <a:gd name="adj" fmla="val 5383"/>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xmlns="" id="{5999E1EF-D13A-4FDE-BDE5-72C478B4C264}"/>
              </a:ext>
            </a:extLst>
          </p:cNvPr>
          <p:cNvSpPr/>
          <p:nvPr/>
        </p:nvSpPr>
        <p:spPr>
          <a:xfrm>
            <a:off x="720784" y="1392242"/>
            <a:ext cx="2489927" cy="2292839"/>
          </a:xfrm>
          <a:prstGeom prst="roundRect">
            <a:avLst>
              <a:gd name="adj" fmla="val 5383"/>
            </a:avLst>
          </a:prstGeom>
          <a:solidFill>
            <a:schemeClr val="accent6">
              <a:lumMod val="20000"/>
              <a:lumOff val="8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Supervised Learning Real-Life Example</a:t>
            </a:r>
            <a:endParaRPr lang="en-US" sz="1600" dirty="0">
              <a:solidFill>
                <a:srgbClr val="FF0000"/>
              </a:solidFill>
              <a:latin typeface="Cambria" panose="02040503050406030204" pitchFamily="18" charset="0"/>
              <a:ea typeface="Cambria" panose="02040503050406030204" pitchFamily="18" charset="0"/>
            </a:endParaRPr>
          </a:p>
        </p:txBody>
      </p:sp>
      <p:pic>
        <p:nvPicPr>
          <p:cNvPr id="2" name="Picture 1" descr="G:\00017710_009.png">
            <a:extLst>
              <a:ext uri="{FF2B5EF4-FFF2-40B4-BE49-F238E27FC236}">
                <a16:creationId xmlns:a16="http://schemas.microsoft.com/office/drawing/2014/main" xmlns="" id="{4E09D31A-8A89-4D75-B8B5-90A5F037F1D0}"/>
              </a:ext>
            </a:extLst>
          </p:cNvPr>
          <p:cNvPicPr/>
          <p:nvPr/>
        </p:nvPicPr>
        <p:blipFill rotWithShape="1">
          <a:blip r:embed="rId2" cstate="print">
            <a:extLst>
              <a:ext uri="{BEBA8EAE-BF5A-486C-A8C5-ECC9F3942E4B}">
                <a14:imgProps xmlns:a14="http://schemas.microsoft.com/office/drawing/2010/main" xmlns="">
                  <a14:imgLayer r:embed="rId3">
                    <a14:imgEffect>
                      <a14:brightnessContrast bright="20000" contrast="20000"/>
                    </a14:imgEffect>
                  </a14:imgLayer>
                </a14:imgProps>
              </a:ext>
              <a:ext uri="{28A0092B-C50C-407E-A947-70E740481C1C}">
                <a14:useLocalDpi xmlns:a14="http://schemas.microsoft.com/office/drawing/2010/main" xmlns="" val="0"/>
              </a:ext>
            </a:extLst>
          </a:blip>
          <a:srcRect l="3488" r="20930"/>
          <a:stretch/>
        </p:blipFill>
        <p:spPr bwMode="auto">
          <a:xfrm>
            <a:off x="834124" y="4059688"/>
            <a:ext cx="1538288" cy="1547814"/>
          </a:xfrm>
          <a:prstGeom prst="rect">
            <a:avLst/>
          </a:prstGeom>
          <a:noFill/>
          <a:ln>
            <a:noFill/>
          </a:ln>
          <a:extLst>
            <a:ext uri="{53640926-AAD7-44D8-BBD7-CCE9431645EC}">
              <a14:shadowObscured xmlns:a14="http://schemas.microsoft.com/office/drawing/2010/main" xmlns=""/>
            </a:ext>
          </a:extLst>
        </p:spPr>
      </p:pic>
      <p:pic>
        <p:nvPicPr>
          <p:cNvPr id="3" name="Picture 2">
            <a:extLst>
              <a:ext uri="{FF2B5EF4-FFF2-40B4-BE49-F238E27FC236}">
                <a16:creationId xmlns:a16="http://schemas.microsoft.com/office/drawing/2014/main" xmlns="" id="{99CE65B6-C13B-49D0-948F-475D5345DBB4}"/>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6319" t="5208" r="17431" b="12709"/>
          <a:stretch/>
        </p:blipFill>
        <p:spPr>
          <a:xfrm>
            <a:off x="1355952" y="4364150"/>
            <a:ext cx="1647826" cy="1547814"/>
          </a:xfrm>
          <a:prstGeom prst="rect">
            <a:avLst/>
          </a:prstGeom>
        </p:spPr>
      </p:pic>
      <p:pic>
        <p:nvPicPr>
          <p:cNvPr id="10" name="Picture 9">
            <a:extLst>
              <a:ext uri="{FF2B5EF4-FFF2-40B4-BE49-F238E27FC236}">
                <a16:creationId xmlns:a16="http://schemas.microsoft.com/office/drawing/2014/main" xmlns="" id="{2F2B31C8-95DF-46F5-BCFE-A23C7CF0613A}"/>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9028" t="2500" r="9306" b="15625"/>
          <a:stretch/>
        </p:blipFill>
        <p:spPr>
          <a:xfrm>
            <a:off x="975638" y="1507442"/>
            <a:ext cx="1538289" cy="1533526"/>
          </a:xfrm>
          <a:prstGeom prst="rect">
            <a:avLst/>
          </a:prstGeom>
        </p:spPr>
      </p:pic>
      <p:pic>
        <p:nvPicPr>
          <p:cNvPr id="12" name="Picture 11">
            <a:extLst>
              <a:ext uri="{FF2B5EF4-FFF2-40B4-BE49-F238E27FC236}">
                <a16:creationId xmlns:a16="http://schemas.microsoft.com/office/drawing/2014/main" xmlns="" id="{B33FF20A-5F78-44E8-B1E0-E03AEF3E0E8E}"/>
              </a:ext>
            </a:extLst>
          </p:cNvPr>
          <p:cNvPicPr/>
          <p:nvPr/>
        </p:nvPicPr>
        <p:blipFill>
          <a:blip r:embed="rId6">
            <a:extLst>
              <a:ext uri="{BEBA8EAE-BF5A-486C-A8C5-ECC9F3942E4B}">
                <a14:imgProps xmlns:a14="http://schemas.microsoft.com/office/drawing/2010/main" xmlns="">
                  <a14:imgLayer r:embed="rId7">
                    <a14:imgEffect>
                      <a14:brightnessContrast bright="20000" contrast="-20000"/>
                    </a14:imgEffect>
                  </a14:imgLayer>
                </a14:imgProps>
              </a:ext>
              <a:ext uri="{28A0092B-C50C-407E-A947-70E740481C1C}">
                <a14:useLocalDpi xmlns:a14="http://schemas.microsoft.com/office/drawing/2010/main" xmlns="" val="0"/>
              </a:ext>
            </a:extLst>
          </a:blip>
          <a:srcRect/>
          <a:stretch>
            <a:fillRect/>
          </a:stretch>
        </p:blipFill>
        <p:spPr bwMode="auto">
          <a:xfrm>
            <a:off x="1355952" y="1811904"/>
            <a:ext cx="1538288" cy="1533526"/>
          </a:xfrm>
          <a:prstGeom prst="rect">
            <a:avLst/>
          </a:prstGeom>
          <a:noFill/>
        </p:spPr>
      </p:pic>
      <p:sp>
        <p:nvSpPr>
          <p:cNvPr id="14" name="TextBox 13">
            <a:extLst>
              <a:ext uri="{FF2B5EF4-FFF2-40B4-BE49-F238E27FC236}">
                <a16:creationId xmlns:a16="http://schemas.microsoft.com/office/drawing/2014/main" xmlns="" id="{960843D6-87C7-49CC-8DF8-B48A8F4BF5D5}"/>
              </a:ext>
            </a:extLst>
          </p:cNvPr>
          <p:cNvSpPr txBox="1"/>
          <p:nvPr/>
        </p:nvSpPr>
        <p:spPr>
          <a:xfrm>
            <a:off x="1025887" y="3346527"/>
            <a:ext cx="1912575" cy="338554"/>
          </a:xfrm>
          <a:prstGeom prst="rect">
            <a:avLst/>
          </a:prstGeom>
          <a:noFill/>
        </p:spPr>
        <p:txBody>
          <a:bodyPr wrap="none" rtlCol="0">
            <a:spAutoFit/>
          </a:bodyPr>
          <a:lstStyle/>
          <a:p>
            <a:r>
              <a:rPr lang="en-US" sz="1600" dirty="0"/>
              <a:t>Normal X-ray Images</a:t>
            </a:r>
            <a:endParaRPr lang="en-GB" sz="1600" dirty="0"/>
          </a:p>
        </p:txBody>
      </p:sp>
      <p:sp>
        <p:nvSpPr>
          <p:cNvPr id="18" name="TextBox 17">
            <a:extLst>
              <a:ext uri="{FF2B5EF4-FFF2-40B4-BE49-F238E27FC236}">
                <a16:creationId xmlns:a16="http://schemas.microsoft.com/office/drawing/2014/main" xmlns="" id="{5D1319DA-C770-489F-A5A6-D770ED440101}"/>
              </a:ext>
            </a:extLst>
          </p:cNvPr>
          <p:cNvSpPr txBox="1"/>
          <p:nvPr/>
        </p:nvSpPr>
        <p:spPr>
          <a:xfrm>
            <a:off x="754718" y="5911964"/>
            <a:ext cx="2455993" cy="338554"/>
          </a:xfrm>
          <a:prstGeom prst="rect">
            <a:avLst/>
          </a:prstGeom>
          <a:noFill/>
        </p:spPr>
        <p:txBody>
          <a:bodyPr wrap="none" rtlCol="0">
            <a:spAutoFit/>
          </a:bodyPr>
          <a:lstStyle/>
          <a:p>
            <a:r>
              <a:rPr lang="en-US" sz="1600" dirty="0"/>
              <a:t>X-ray Images of Pneumonia</a:t>
            </a:r>
            <a:endParaRPr lang="en-GB" sz="1600" dirty="0"/>
          </a:p>
        </p:txBody>
      </p:sp>
      <p:pic>
        <p:nvPicPr>
          <p:cNvPr id="20" name="Picture 19">
            <a:extLst>
              <a:ext uri="{FF2B5EF4-FFF2-40B4-BE49-F238E27FC236}">
                <a16:creationId xmlns:a16="http://schemas.microsoft.com/office/drawing/2014/main" xmlns="" id="{29274058-E9D1-40FB-8AF9-AFDC1E4E8178}"/>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6652852" y="3040968"/>
            <a:ext cx="2013719" cy="1323182"/>
          </a:xfrm>
          <a:prstGeom prst="rect">
            <a:avLst/>
          </a:prstGeom>
          <a:ln>
            <a:solidFill>
              <a:srgbClr val="0000FF"/>
            </a:solidFill>
          </a:ln>
        </p:spPr>
      </p:pic>
      <p:cxnSp>
        <p:nvCxnSpPr>
          <p:cNvPr id="22" name="Connector: Curved 21">
            <a:extLst>
              <a:ext uri="{FF2B5EF4-FFF2-40B4-BE49-F238E27FC236}">
                <a16:creationId xmlns:a16="http://schemas.microsoft.com/office/drawing/2014/main" xmlns="" id="{68A7475F-F9A0-4712-80FD-8676C6DB18C2}"/>
              </a:ext>
            </a:extLst>
          </p:cNvPr>
          <p:cNvCxnSpPr>
            <a:cxnSpLocks/>
            <a:stCxn id="13" idx="3"/>
            <a:endCxn id="31" idx="1"/>
          </p:cNvCxnSpPr>
          <p:nvPr/>
        </p:nvCxnSpPr>
        <p:spPr>
          <a:xfrm>
            <a:off x="3210711" y="2538662"/>
            <a:ext cx="974560" cy="1146419"/>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xmlns="" id="{C7D0755F-E8E8-47D0-A3B6-9D1BC3EC55CE}"/>
              </a:ext>
            </a:extLst>
          </p:cNvPr>
          <p:cNvCxnSpPr>
            <a:cxnSpLocks/>
            <a:stCxn id="16" idx="3"/>
            <a:endCxn id="31" idx="1"/>
          </p:cNvCxnSpPr>
          <p:nvPr/>
        </p:nvCxnSpPr>
        <p:spPr>
          <a:xfrm flipV="1">
            <a:off x="3188365" y="3685081"/>
            <a:ext cx="996906" cy="1364602"/>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xmlns="" id="{5F3698BF-AC80-4CFA-BA48-2CBF4C5950EB}"/>
              </a:ext>
            </a:extLst>
          </p:cNvPr>
          <p:cNvSpPr/>
          <p:nvPr/>
        </p:nvSpPr>
        <p:spPr>
          <a:xfrm>
            <a:off x="9373751" y="2932180"/>
            <a:ext cx="1597592" cy="3996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a:t>
            </a:r>
            <a:endParaRPr lang="en-GB" dirty="0">
              <a:solidFill>
                <a:schemeClr val="tx1"/>
              </a:solidFill>
            </a:endParaRPr>
          </a:p>
        </p:txBody>
      </p:sp>
      <p:pic>
        <p:nvPicPr>
          <p:cNvPr id="31" name="Picture 30">
            <a:extLst>
              <a:ext uri="{FF2B5EF4-FFF2-40B4-BE49-F238E27FC236}">
                <a16:creationId xmlns:a16="http://schemas.microsoft.com/office/drawing/2014/main" xmlns="" id="{5EE1A972-7746-4A57-BFE1-5A96D572FC43}"/>
              </a:ext>
            </a:extLst>
          </p:cNvPr>
          <p:cNvPicPr>
            <a:picLocks noChangeAspect="1"/>
          </p:cNvPicPr>
          <p:nvPr/>
        </p:nvPicPr>
        <p:blipFill rotWithShape="1">
          <a:blip r:embed="rId9" cstate="print">
            <a:extLst>
              <a:ext uri="{28A0092B-C50C-407E-A947-70E740481C1C}">
                <a14:useLocalDpi xmlns:a14="http://schemas.microsoft.com/office/drawing/2010/main" xmlns="" val="0"/>
              </a:ext>
            </a:extLst>
          </a:blip>
          <a:srcRect l="20857" t="21982" r="23832" b="21745"/>
          <a:stretch/>
        </p:blipFill>
        <p:spPr>
          <a:xfrm>
            <a:off x="4185271" y="2826303"/>
            <a:ext cx="1563143" cy="1717555"/>
          </a:xfrm>
          <a:prstGeom prst="rect">
            <a:avLst/>
          </a:prstGeom>
        </p:spPr>
      </p:pic>
      <p:sp>
        <p:nvSpPr>
          <p:cNvPr id="43" name="TextBox 42">
            <a:extLst>
              <a:ext uri="{FF2B5EF4-FFF2-40B4-BE49-F238E27FC236}">
                <a16:creationId xmlns:a16="http://schemas.microsoft.com/office/drawing/2014/main" xmlns="" id="{B35D3945-DBA5-4FB3-B9D7-62983EDC9802}"/>
              </a:ext>
            </a:extLst>
          </p:cNvPr>
          <p:cNvSpPr txBox="1"/>
          <p:nvPr/>
        </p:nvSpPr>
        <p:spPr>
          <a:xfrm>
            <a:off x="4378027" y="2409390"/>
            <a:ext cx="1177630" cy="338554"/>
          </a:xfrm>
          <a:prstGeom prst="rect">
            <a:avLst/>
          </a:prstGeom>
          <a:noFill/>
        </p:spPr>
        <p:txBody>
          <a:bodyPr wrap="none" rtlCol="0">
            <a:spAutoFit/>
          </a:bodyPr>
          <a:lstStyle/>
          <a:p>
            <a:r>
              <a:rPr lang="en-US" sz="1600" dirty="0"/>
              <a:t>Train Model</a:t>
            </a:r>
            <a:endParaRPr lang="en-GB" sz="1600" dirty="0"/>
          </a:p>
        </p:txBody>
      </p:sp>
      <p:sp>
        <p:nvSpPr>
          <p:cNvPr id="45" name="TextBox 44">
            <a:extLst>
              <a:ext uri="{FF2B5EF4-FFF2-40B4-BE49-F238E27FC236}">
                <a16:creationId xmlns:a16="http://schemas.microsoft.com/office/drawing/2014/main" xmlns="" id="{63853ABA-E3A4-4563-B654-60F335630292}"/>
              </a:ext>
            </a:extLst>
          </p:cNvPr>
          <p:cNvSpPr txBox="1"/>
          <p:nvPr/>
        </p:nvSpPr>
        <p:spPr>
          <a:xfrm>
            <a:off x="3878558" y="4459346"/>
            <a:ext cx="2999126" cy="1900777"/>
          </a:xfrm>
          <a:prstGeom prst="rect">
            <a:avLst/>
          </a:prstGeom>
          <a:noFill/>
        </p:spPr>
        <p:txBody>
          <a:bodyPr wrap="square" rtlCol="0">
            <a:spAutoFit/>
          </a:bodyPr>
          <a:lstStyle/>
          <a:p>
            <a:pPr marL="285750" indent="-285750">
              <a:lnSpc>
                <a:spcPct val="150000"/>
              </a:lnSpc>
              <a:buFontTx/>
              <a:buChar char="-"/>
            </a:pPr>
            <a:r>
              <a:rPr lang="en-US" sz="1600" dirty="0"/>
              <a:t>Preprocess</a:t>
            </a:r>
          </a:p>
          <a:p>
            <a:pPr marL="285750" indent="-285750">
              <a:lnSpc>
                <a:spcPct val="150000"/>
              </a:lnSpc>
              <a:buFontTx/>
              <a:buChar char="-"/>
            </a:pPr>
            <a:r>
              <a:rPr lang="en-GB" sz="1600" dirty="0"/>
              <a:t>Extract Features</a:t>
            </a:r>
          </a:p>
          <a:p>
            <a:pPr marL="285750" indent="-285750">
              <a:lnSpc>
                <a:spcPct val="150000"/>
              </a:lnSpc>
              <a:buFontTx/>
              <a:buChar char="-"/>
            </a:pPr>
            <a:r>
              <a:rPr lang="en-GB" sz="1600" dirty="0"/>
              <a:t>Select Optimal Features</a:t>
            </a:r>
          </a:p>
          <a:p>
            <a:pPr marL="285750" indent="-285750">
              <a:lnSpc>
                <a:spcPct val="150000"/>
              </a:lnSpc>
              <a:buFontTx/>
              <a:buChar char="-"/>
            </a:pPr>
            <a:r>
              <a:rPr lang="en-GB" sz="1600" dirty="0"/>
              <a:t>Perform Classification</a:t>
            </a:r>
          </a:p>
          <a:p>
            <a:pPr marL="285750" indent="-285750">
              <a:lnSpc>
                <a:spcPct val="150000"/>
              </a:lnSpc>
              <a:buFontTx/>
              <a:buChar char="-"/>
            </a:pPr>
            <a:r>
              <a:rPr lang="en-GB" sz="1600" dirty="0"/>
              <a:t>Evaluate Model Performance</a:t>
            </a:r>
          </a:p>
        </p:txBody>
      </p:sp>
      <p:cxnSp>
        <p:nvCxnSpPr>
          <p:cNvPr id="47" name="Straight Arrow Connector 46">
            <a:extLst>
              <a:ext uri="{FF2B5EF4-FFF2-40B4-BE49-F238E27FC236}">
                <a16:creationId xmlns:a16="http://schemas.microsoft.com/office/drawing/2014/main" xmlns="" id="{17857868-59A8-4020-8258-35252A052071}"/>
              </a:ext>
            </a:extLst>
          </p:cNvPr>
          <p:cNvCxnSpPr>
            <a:cxnSpLocks/>
            <a:stCxn id="31" idx="3"/>
            <a:endCxn id="20" idx="1"/>
          </p:cNvCxnSpPr>
          <p:nvPr/>
        </p:nvCxnSpPr>
        <p:spPr>
          <a:xfrm>
            <a:off x="5748414" y="3685081"/>
            <a:ext cx="904438" cy="174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37172519-8E2F-43C0-903C-DB0D4246A0B8}"/>
              </a:ext>
            </a:extLst>
          </p:cNvPr>
          <p:cNvSpPr txBox="1"/>
          <p:nvPr/>
        </p:nvSpPr>
        <p:spPr>
          <a:xfrm>
            <a:off x="6915730" y="2657026"/>
            <a:ext cx="1480598" cy="338554"/>
          </a:xfrm>
          <a:prstGeom prst="rect">
            <a:avLst/>
          </a:prstGeom>
          <a:noFill/>
        </p:spPr>
        <p:txBody>
          <a:bodyPr wrap="none" rtlCol="0">
            <a:spAutoFit/>
          </a:bodyPr>
          <a:lstStyle/>
          <a:p>
            <a:r>
              <a:rPr lang="en-US" sz="1600" dirty="0"/>
              <a:t>Trained  Model</a:t>
            </a:r>
            <a:endParaRPr lang="en-GB" sz="1600" dirty="0"/>
          </a:p>
        </p:txBody>
      </p:sp>
      <p:grpSp>
        <p:nvGrpSpPr>
          <p:cNvPr id="61" name="Group 60">
            <a:extLst>
              <a:ext uri="{FF2B5EF4-FFF2-40B4-BE49-F238E27FC236}">
                <a16:creationId xmlns:a16="http://schemas.microsoft.com/office/drawing/2014/main" xmlns="" id="{1108571F-87E0-406D-AA66-7E918ABF4535}"/>
              </a:ext>
            </a:extLst>
          </p:cNvPr>
          <p:cNvGrpSpPr/>
          <p:nvPr/>
        </p:nvGrpSpPr>
        <p:grpSpPr>
          <a:xfrm>
            <a:off x="7340449" y="4796952"/>
            <a:ext cx="1520523" cy="1040818"/>
            <a:chOff x="7024763" y="4796952"/>
            <a:chExt cx="1520523" cy="1040818"/>
          </a:xfrm>
        </p:grpSpPr>
        <p:sp>
          <p:nvSpPr>
            <p:cNvPr id="58" name="Rectangle: Rounded Corners 57">
              <a:extLst>
                <a:ext uri="{FF2B5EF4-FFF2-40B4-BE49-F238E27FC236}">
                  <a16:creationId xmlns:a16="http://schemas.microsoft.com/office/drawing/2014/main" xmlns="" id="{88617233-6EE9-4D8D-B49F-A2FCBA785B1B}"/>
                </a:ext>
              </a:extLst>
            </p:cNvPr>
            <p:cNvSpPr/>
            <p:nvPr/>
          </p:nvSpPr>
          <p:spPr>
            <a:xfrm>
              <a:off x="7024763" y="4796952"/>
              <a:ext cx="1520523" cy="997274"/>
            </a:xfrm>
            <a:prstGeom prst="roundRect">
              <a:avLst>
                <a:gd name="adj" fmla="val 5383"/>
              </a:avLst>
            </a:prstGeom>
            <a:solidFill>
              <a:schemeClr val="accent4">
                <a:lumMod val="20000"/>
                <a:lumOff val="8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Picture 53">
              <a:extLst>
                <a:ext uri="{FF2B5EF4-FFF2-40B4-BE49-F238E27FC236}">
                  <a16:creationId xmlns:a16="http://schemas.microsoft.com/office/drawing/2014/main" xmlns="" id="{4DA3FA11-B8A8-4559-98D8-624760D3FED5}"/>
                </a:ext>
              </a:extLst>
            </p:cNvPr>
            <p:cNvPicPr>
              <a:picLocks noChangeAspect="1"/>
            </p:cNvPicPr>
            <p:nvPr/>
          </p:nvPicPr>
          <p:blipFill rotWithShape="1">
            <a:blip r:embed="rId10" cstate="print">
              <a:extLst>
                <a:ext uri="{28A0092B-C50C-407E-A947-70E740481C1C}">
                  <a14:useLocalDpi xmlns:a14="http://schemas.microsoft.com/office/drawing/2010/main" xmlns="" val="0"/>
                </a:ext>
              </a:extLst>
            </a:blip>
            <a:srcRect l="16319" t="5208" r="17431" b="12709"/>
            <a:stretch/>
          </p:blipFill>
          <p:spPr>
            <a:xfrm>
              <a:off x="7820872" y="4937178"/>
              <a:ext cx="607889" cy="570994"/>
            </a:xfrm>
            <a:prstGeom prst="rect">
              <a:avLst/>
            </a:prstGeom>
          </p:spPr>
        </p:pic>
        <p:pic>
          <p:nvPicPr>
            <p:cNvPr id="56" name="Picture 55">
              <a:extLst>
                <a:ext uri="{FF2B5EF4-FFF2-40B4-BE49-F238E27FC236}">
                  <a16:creationId xmlns:a16="http://schemas.microsoft.com/office/drawing/2014/main" xmlns="" id="{6A473BE9-4E46-43B1-858C-150E8B37C56D}"/>
                </a:ext>
              </a:extLst>
            </p:cNvPr>
            <p:cNvPicPr/>
            <p:nvPr/>
          </p:nvPicPr>
          <p:blipFill>
            <a:blip r:embed="rId11" cstate="print">
              <a:extLst>
                <a:ext uri="{BEBA8EAE-BF5A-486C-A8C5-ECC9F3942E4B}">
                  <a14:imgProps xmlns:a14="http://schemas.microsoft.com/office/drawing/2010/main" xmlns="">
                    <a14:imgLayer r:embed="rId7">
                      <a14:imgEffect>
                        <a14:brightnessContrast bright="20000" contrast="-20000"/>
                      </a14:imgEffect>
                    </a14:imgLayer>
                  </a14:imgProps>
                </a:ext>
                <a:ext uri="{28A0092B-C50C-407E-A947-70E740481C1C}">
                  <a14:useLocalDpi xmlns:a14="http://schemas.microsoft.com/office/drawing/2010/main" xmlns="" val="0"/>
                </a:ext>
              </a:extLst>
            </a:blip>
            <a:srcRect/>
            <a:stretch>
              <a:fillRect/>
            </a:stretch>
          </p:blipFill>
          <p:spPr bwMode="auto">
            <a:xfrm>
              <a:off x="7149973" y="4937178"/>
              <a:ext cx="607890" cy="596087"/>
            </a:xfrm>
            <a:prstGeom prst="rect">
              <a:avLst/>
            </a:prstGeom>
            <a:noFill/>
          </p:spPr>
        </p:pic>
        <p:sp>
          <p:nvSpPr>
            <p:cNvPr id="60" name="TextBox 59">
              <a:extLst>
                <a:ext uri="{FF2B5EF4-FFF2-40B4-BE49-F238E27FC236}">
                  <a16:creationId xmlns:a16="http://schemas.microsoft.com/office/drawing/2014/main" xmlns="" id="{54182B10-43ED-448D-9704-1613A2225C0A}"/>
                </a:ext>
              </a:extLst>
            </p:cNvPr>
            <p:cNvSpPr txBox="1"/>
            <p:nvPr/>
          </p:nvSpPr>
          <p:spPr>
            <a:xfrm>
              <a:off x="7294932" y="5499216"/>
              <a:ext cx="1031373" cy="338554"/>
            </a:xfrm>
            <a:prstGeom prst="rect">
              <a:avLst/>
            </a:prstGeom>
            <a:noFill/>
          </p:spPr>
          <p:txBody>
            <a:bodyPr wrap="none" rtlCol="0">
              <a:spAutoFit/>
            </a:bodyPr>
            <a:lstStyle/>
            <a:p>
              <a:r>
                <a:rPr lang="en-US" sz="1600" dirty="0"/>
                <a:t>Test Cases</a:t>
              </a:r>
              <a:endParaRPr lang="en-GB" sz="1600" dirty="0"/>
            </a:p>
          </p:txBody>
        </p:sp>
      </p:grpSp>
      <p:cxnSp>
        <p:nvCxnSpPr>
          <p:cNvPr id="63" name="Connector: Elbow 62">
            <a:extLst>
              <a:ext uri="{FF2B5EF4-FFF2-40B4-BE49-F238E27FC236}">
                <a16:creationId xmlns:a16="http://schemas.microsoft.com/office/drawing/2014/main" xmlns="" id="{342A6888-A649-469F-A3B9-C27270E042B1}"/>
              </a:ext>
            </a:extLst>
          </p:cNvPr>
          <p:cNvCxnSpPr>
            <a:cxnSpLocks/>
            <a:stCxn id="58" idx="0"/>
            <a:endCxn id="20" idx="2"/>
          </p:cNvCxnSpPr>
          <p:nvPr/>
        </p:nvCxnSpPr>
        <p:spPr>
          <a:xfrm rot="16200000" flipV="1">
            <a:off x="7663811" y="4360051"/>
            <a:ext cx="432802" cy="44099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xmlns="" id="{0BA97E48-9D48-4A5E-9BDE-EF5CD0866C74}"/>
              </a:ext>
            </a:extLst>
          </p:cNvPr>
          <p:cNvSpPr/>
          <p:nvPr/>
        </p:nvSpPr>
        <p:spPr>
          <a:xfrm>
            <a:off x="9373750" y="4055802"/>
            <a:ext cx="1670513" cy="39965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Abnormal </a:t>
            </a:r>
            <a:endParaRPr lang="en-GB" dirty="0">
              <a:solidFill>
                <a:schemeClr val="tx1"/>
              </a:solidFill>
            </a:endParaRPr>
          </a:p>
        </p:txBody>
      </p:sp>
      <p:cxnSp>
        <p:nvCxnSpPr>
          <p:cNvPr id="76" name="Connector: Elbow 75">
            <a:extLst>
              <a:ext uri="{FF2B5EF4-FFF2-40B4-BE49-F238E27FC236}">
                <a16:creationId xmlns:a16="http://schemas.microsoft.com/office/drawing/2014/main" xmlns="" id="{147B1DD8-6737-4E12-A8F8-F658E4EBFA86}"/>
              </a:ext>
            </a:extLst>
          </p:cNvPr>
          <p:cNvCxnSpPr>
            <a:cxnSpLocks/>
            <a:endCxn id="27" idx="1"/>
          </p:cNvCxnSpPr>
          <p:nvPr/>
        </p:nvCxnSpPr>
        <p:spPr>
          <a:xfrm flipV="1">
            <a:off x="8666571" y="3132010"/>
            <a:ext cx="707180" cy="35283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xmlns="" id="{7520E927-B3FF-4137-AA36-2D3131F264A8}"/>
              </a:ext>
            </a:extLst>
          </p:cNvPr>
          <p:cNvCxnSpPr>
            <a:cxnSpLocks/>
            <a:endCxn id="74" idx="1"/>
          </p:cNvCxnSpPr>
          <p:nvPr/>
        </p:nvCxnSpPr>
        <p:spPr>
          <a:xfrm>
            <a:off x="8666571" y="3898502"/>
            <a:ext cx="707179" cy="35712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3349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Supervised Learning </a:t>
            </a:r>
            <a:endParaRPr lang="en-US" sz="1600" dirty="0">
              <a:solidFill>
                <a:srgbClr val="FF0000"/>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xmlns="" id="{C776EA54-A942-4900-B10F-8FDB2A0F0F78}"/>
              </a:ext>
            </a:extLst>
          </p:cNvPr>
          <p:cNvSpPr txBox="1"/>
          <p:nvPr/>
        </p:nvSpPr>
        <p:spPr>
          <a:xfrm>
            <a:off x="405099" y="1321165"/>
            <a:ext cx="11482101" cy="5003870"/>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US" sz="1800" i="0" u="none" strike="noStrike" baseline="0" dirty="0">
                <a:latin typeface="Cambria" panose="02040503050406030204" pitchFamily="18" charset="0"/>
                <a:ea typeface="Cambria" panose="02040503050406030204" pitchFamily="18" charset="0"/>
              </a:rPr>
              <a:t>Supervised learning is a type of machine learning method in which we provide sample labelled data to the machine learning system in order to train it, and on that basis, it predicts the output.</a:t>
            </a:r>
          </a:p>
          <a:p>
            <a:pPr marL="457200" indent="-457200">
              <a:lnSpc>
                <a:spcPct val="150000"/>
              </a:lnSpc>
              <a:buFont typeface="Wingdings" panose="05000000000000000000" pitchFamily="2" charset="2"/>
              <a:buChar char="q"/>
            </a:pPr>
            <a:endParaRPr lang="en-US" sz="1100" dirty="0">
              <a:latin typeface="Cambria" panose="02040503050406030204" pitchFamily="18" charset="0"/>
              <a:ea typeface="Cambria" panose="02040503050406030204" pitchFamily="18" charset="0"/>
            </a:endParaRPr>
          </a:p>
          <a:p>
            <a:pPr marL="457200" indent="-4572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The system creates a model using labelled data to understand the datasets and learn about each data, once the training and processing are done then we test the model by providing a sample data to check whether it is predicting the exact output or not.</a:t>
            </a:r>
          </a:p>
          <a:p>
            <a:pPr marL="457200" indent="-457200">
              <a:lnSpc>
                <a:spcPct val="150000"/>
              </a:lnSpc>
              <a:buFont typeface="Wingdings" panose="05000000000000000000" pitchFamily="2" charset="2"/>
              <a:buChar char="q"/>
            </a:pPr>
            <a:endParaRPr lang="en-US" sz="1200" dirty="0">
              <a:latin typeface="Cambria" panose="02040503050406030204" pitchFamily="18" charset="0"/>
              <a:ea typeface="Cambria" panose="02040503050406030204" pitchFamily="18" charset="0"/>
            </a:endParaRPr>
          </a:p>
          <a:p>
            <a:pPr marL="457200" indent="-4572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The goal of supervised learning is to map input data with the output data.</a:t>
            </a:r>
          </a:p>
          <a:p>
            <a:pPr marL="457200" indent="-457200">
              <a:lnSpc>
                <a:spcPct val="150000"/>
              </a:lnSpc>
              <a:buFont typeface="Wingdings" panose="05000000000000000000" pitchFamily="2" charset="2"/>
              <a:buChar char="q"/>
            </a:pPr>
            <a:endParaRPr lang="en-US" sz="1400" dirty="0">
              <a:latin typeface="Cambria" panose="02040503050406030204" pitchFamily="18" charset="0"/>
              <a:ea typeface="Cambria" panose="02040503050406030204" pitchFamily="18" charset="0"/>
            </a:endParaRPr>
          </a:p>
          <a:p>
            <a:pPr marL="457200" indent="-4572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The supervised learning is based on supervision, and it is the same as when a student learns things in the supervision of the teacher. The example of supervised learning is spam filtering.</a:t>
            </a:r>
          </a:p>
          <a:p>
            <a:pPr marL="457200" indent="-457200">
              <a:lnSpc>
                <a:spcPct val="150000"/>
              </a:lnSpc>
              <a:buFont typeface="Wingdings" panose="05000000000000000000" pitchFamily="2" charset="2"/>
              <a:buChar char="q"/>
            </a:pPr>
            <a:endParaRPr lang="en-US" sz="1200" dirty="0">
              <a:latin typeface="Cambria" panose="02040503050406030204" pitchFamily="18" charset="0"/>
              <a:ea typeface="Cambria" panose="02040503050406030204" pitchFamily="18" charset="0"/>
            </a:endParaRPr>
          </a:p>
          <a:p>
            <a:pPr marL="457200" indent="-4572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Supervised learning can be grouped further in two categories of algorithms: </a:t>
            </a:r>
            <a:r>
              <a:rPr lang="en-US" b="1" dirty="0">
                <a:latin typeface="Cambria" panose="02040503050406030204" pitchFamily="18" charset="0"/>
                <a:ea typeface="Cambria" panose="02040503050406030204" pitchFamily="18" charset="0"/>
              </a:rPr>
              <a:t>Classification</a:t>
            </a:r>
            <a:r>
              <a:rPr lang="en-US" dirty="0">
                <a:latin typeface="Cambria" panose="02040503050406030204" pitchFamily="18" charset="0"/>
                <a:ea typeface="Cambria" panose="02040503050406030204" pitchFamily="18" charset="0"/>
              </a:rPr>
              <a:t> and </a:t>
            </a:r>
            <a:r>
              <a:rPr lang="en-US" b="1" dirty="0">
                <a:latin typeface="Cambria" panose="02040503050406030204" pitchFamily="18" charset="0"/>
                <a:ea typeface="Cambria" panose="02040503050406030204" pitchFamily="18" charset="0"/>
              </a:rPr>
              <a:t>Regression</a:t>
            </a:r>
            <a:endParaRPr lang="en-GB"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1009372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Unsupervised Learning</a:t>
            </a:r>
            <a:endParaRPr lang="en-US" sz="1600" dirty="0">
              <a:solidFill>
                <a:srgbClr val="FF0000"/>
              </a:solidFill>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xmlns="" id="{1B348F7C-6841-4A77-8CBE-607DFD092D0F}"/>
              </a:ext>
            </a:extLst>
          </p:cNvPr>
          <p:cNvGrpSpPr/>
          <p:nvPr/>
        </p:nvGrpSpPr>
        <p:grpSpPr>
          <a:xfrm>
            <a:off x="511812" y="1332707"/>
            <a:ext cx="11027045" cy="2908948"/>
            <a:chOff x="588012" y="2890156"/>
            <a:chExt cx="9080648" cy="1948308"/>
          </a:xfrm>
        </p:grpSpPr>
        <p:pic>
          <p:nvPicPr>
            <p:cNvPr id="7" name="Picture 6">
              <a:extLst>
                <a:ext uri="{FF2B5EF4-FFF2-40B4-BE49-F238E27FC236}">
                  <a16:creationId xmlns:a16="http://schemas.microsoft.com/office/drawing/2014/main" xmlns="" id="{46856E3F-7AEE-4D9E-834E-EC28E262EB62}"/>
                </a:ext>
              </a:extLst>
            </p:cNvPr>
            <p:cNvPicPr>
              <a:picLocks noChangeAspect="1"/>
            </p:cNvPicPr>
            <p:nvPr/>
          </p:nvPicPr>
          <p:blipFill>
            <a:blip r:embed="rId2"/>
            <a:stretch>
              <a:fillRect/>
            </a:stretch>
          </p:blipFill>
          <p:spPr>
            <a:xfrm>
              <a:off x="2688350" y="2890156"/>
              <a:ext cx="6980310" cy="1948308"/>
            </a:xfrm>
            <a:prstGeom prst="rect">
              <a:avLst/>
            </a:prstGeom>
            <a:ln>
              <a:solidFill>
                <a:schemeClr val="tx1"/>
              </a:solidFill>
            </a:ln>
          </p:spPr>
        </p:pic>
        <p:grpSp>
          <p:nvGrpSpPr>
            <p:cNvPr id="9" name="Group 8">
              <a:extLst>
                <a:ext uri="{FF2B5EF4-FFF2-40B4-BE49-F238E27FC236}">
                  <a16:creationId xmlns:a16="http://schemas.microsoft.com/office/drawing/2014/main" xmlns="" id="{00138666-74C5-4747-A6A4-ED21775E2290}"/>
                </a:ext>
              </a:extLst>
            </p:cNvPr>
            <p:cNvGrpSpPr/>
            <p:nvPr/>
          </p:nvGrpSpPr>
          <p:grpSpPr>
            <a:xfrm>
              <a:off x="588012" y="3164242"/>
              <a:ext cx="2032917" cy="1124847"/>
              <a:chOff x="4451645" y="2657235"/>
              <a:chExt cx="2215679" cy="1319352"/>
            </a:xfrm>
          </p:grpSpPr>
          <p:pic>
            <p:nvPicPr>
              <p:cNvPr id="12" name="Picture 11">
                <a:extLst>
                  <a:ext uri="{FF2B5EF4-FFF2-40B4-BE49-F238E27FC236}">
                    <a16:creationId xmlns:a16="http://schemas.microsoft.com/office/drawing/2014/main" xmlns="" id="{27321B3D-DAAF-43C4-B8E8-844E669FE3C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l="36654" t="28635" r="38531" b="4086"/>
              <a:stretch/>
            </p:blipFill>
            <p:spPr>
              <a:xfrm>
                <a:off x="4867098" y="2657235"/>
                <a:ext cx="1800226" cy="1319352"/>
              </a:xfrm>
              <a:prstGeom prst="rect">
                <a:avLst/>
              </a:prstGeom>
            </p:spPr>
          </p:pic>
          <p:pic>
            <p:nvPicPr>
              <p:cNvPr id="13" name="Picture 12">
                <a:extLst>
                  <a:ext uri="{FF2B5EF4-FFF2-40B4-BE49-F238E27FC236}">
                    <a16:creationId xmlns:a16="http://schemas.microsoft.com/office/drawing/2014/main" xmlns="" id="{8B1CF491-EE1E-4B82-A992-0D840F8BBF15}"/>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57395" t="28333" r="9011" b="20625"/>
              <a:stretch/>
            </p:blipFill>
            <p:spPr>
              <a:xfrm>
                <a:off x="4451645" y="2707185"/>
                <a:ext cx="1070131" cy="1219452"/>
              </a:xfrm>
              <a:prstGeom prst="rect">
                <a:avLst/>
              </a:prstGeom>
            </p:spPr>
          </p:pic>
        </p:grpSp>
      </p:grpSp>
      <p:sp>
        <p:nvSpPr>
          <p:cNvPr id="2" name="Rectangle 1">
            <a:extLst>
              <a:ext uri="{FF2B5EF4-FFF2-40B4-BE49-F238E27FC236}">
                <a16:creationId xmlns:a16="http://schemas.microsoft.com/office/drawing/2014/main" xmlns="" id="{B9A99CB6-A401-4359-AFD4-10AD32E35F65}"/>
              </a:ext>
            </a:extLst>
          </p:cNvPr>
          <p:cNvSpPr/>
          <p:nvPr/>
        </p:nvSpPr>
        <p:spPr>
          <a:xfrm>
            <a:off x="3062348" y="4578623"/>
            <a:ext cx="3657417" cy="1893339"/>
          </a:xfrm>
          <a:prstGeom prst="rect">
            <a:avLst/>
          </a:prstGeom>
        </p:spPr>
        <p:txBody>
          <a:bodyPr wrap="square">
            <a:spAutoFit/>
          </a:bodyPr>
          <a:lstStyle/>
          <a:p>
            <a:pPr lvl="0">
              <a:lnSpc>
                <a:spcPct val="150000"/>
              </a:lnSpc>
            </a:pPr>
            <a:r>
              <a:rPr lang="en-US" sz="1600" b="1" dirty="0">
                <a:latin typeface="Cambria" panose="02040503050406030204" pitchFamily="18" charset="0"/>
                <a:ea typeface="Cambria" panose="02040503050406030204" pitchFamily="18" charset="0"/>
              </a:rPr>
              <a:t>Examples:</a:t>
            </a:r>
          </a:p>
          <a:p>
            <a:pPr marL="285750" lvl="0" indent="-285750">
              <a:lnSpc>
                <a:spcPct val="150000"/>
              </a:lnSpc>
              <a:buFont typeface="Calibri" panose="020F0502020204030204" pitchFamily="34" charset="0"/>
              <a:buChar char="‒"/>
            </a:pPr>
            <a:r>
              <a:rPr lang="en-US" sz="1600" dirty="0">
                <a:latin typeface="Cambria" panose="02040503050406030204" pitchFamily="18" charset="0"/>
                <a:ea typeface="Cambria" panose="02040503050406030204" pitchFamily="18" charset="0"/>
              </a:rPr>
              <a:t>K-means clustering, </a:t>
            </a:r>
          </a:p>
          <a:p>
            <a:pPr marL="285750" lvl="0" indent="-285750">
              <a:lnSpc>
                <a:spcPct val="150000"/>
              </a:lnSpc>
              <a:buFont typeface="Calibri" panose="020F0502020204030204" pitchFamily="34" charset="0"/>
              <a:buChar char="‒"/>
            </a:pPr>
            <a:r>
              <a:rPr lang="en-US" sz="1600" dirty="0">
                <a:latin typeface="Cambria" panose="02040503050406030204" pitchFamily="18" charset="0"/>
                <a:ea typeface="Cambria" panose="02040503050406030204" pitchFamily="18" charset="0"/>
              </a:rPr>
              <a:t>Fuzzy c-means clustering</a:t>
            </a:r>
          </a:p>
          <a:p>
            <a:pPr marL="285750" lvl="0" indent="-285750">
              <a:lnSpc>
                <a:spcPct val="150000"/>
              </a:lnSpc>
              <a:buFont typeface="Calibri" panose="020F0502020204030204" pitchFamily="34" charset="0"/>
              <a:buChar char="‒"/>
            </a:pPr>
            <a:r>
              <a:rPr lang="en-US" sz="1600" dirty="0">
                <a:latin typeface="Cambria" panose="02040503050406030204" pitchFamily="18" charset="0"/>
                <a:ea typeface="Cambria" panose="02040503050406030204" pitchFamily="18" charset="0"/>
              </a:rPr>
              <a:t>Hierarchical clustering</a:t>
            </a:r>
          </a:p>
          <a:p>
            <a:pPr marL="285750" lvl="0" indent="-285750">
              <a:lnSpc>
                <a:spcPct val="150000"/>
              </a:lnSpc>
              <a:buFont typeface="Calibri" panose="020F0502020204030204" pitchFamily="34" charset="0"/>
              <a:buChar char="‒"/>
            </a:pPr>
            <a:r>
              <a:rPr lang="en-US" sz="1600" dirty="0">
                <a:latin typeface="Cambria" panose="02040503050406030204" pitchFamily="18" charset="0"/>
                <a:ea typeface="Cambria" panose="02040503050406030204" pitchFamily="18" charset="0"/>
              </a:rPr>
              <a:t>Density based clustering</a:t>
            </a:r>
          </a:p>
        </p:txBody>
      </p:sp>
      <p:sp>
        <p:nvSpPr>
          <p:cNvPr id="3" name="TextBox 2">
            <a:extLst>
              <a:ext uri="{FF2B5EF4-FFF2-40B4-BE49-F238E27FC236}">
                <a16:creationId xmlns:a16="http://schemas.microsoft.com/office/drawing/2014/main" xmlns="" id="{CC1E60DA-AFEF-4F37-9642-A3BE587E4A2B}"/>
              </a:ext>
            </a:extLst>
          </p:cNvPr>
          <p:cNvSpPr txBox="1"/>
          <p:nvPr/>
        </p:nvSpPr>
        <p:spPr>
          <a:xfrm>
            <a:off x="511812" y="3518180"/>
            <a:ext cx="1883228" cy="707886"/>
          </a:xfrm>
          <a:prstGeom prst="rect">
            <a:avLst/>
          </a:prstGeom>
          <a:noFill/>
        </p:spPr>
        <p:txBody>
          <a:bodyPr wrap="square">
            <a:spAutoFit/>
          </a:bodyPr>
          <a:lstStyle/>
          <a:p>
            <a:pPr algn="ctr"/>
            <a:r>
              <a:rPr lang="en-GB" sz="2000" b="1" dirty="0">
                <a:solidFill>
                  <a:srgbClr val="FF0000"/>
                </a:solidFill>
                <a:latin typeface="Cambria" panose="02040503050406030204" pitchFamily="18" charset="0"/>
                <a:ea typeface="Cambria" panose="02040503050406030204" pitchFamily="18" charset="0"/>
              </a:rPr>
              <a:t>Unsupervised Learning</a:t>
            </a:r>
            <a:endParaRPr lang="en-GB" sz="2000" dirty="0"/>
          </a:p>
        </p:txBody>
      </p:sp>
    </p:spTree>
    <p:extLst>
      <p:ext uri="{BB962C8B-B14F-4D97-AF65-F5344CB8AC3E}">
        <p14:creationId xmlns:p14="http://schemas.microsoft.com/office/powerpoint/2010/main" xmlns="" val="159409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Unsupervised Learning</a:t>
            </a:r>
            <a:endParaRPr lang="en-US" sz="1600" dirty="0">
              <a:solidFill>
                <a:srgbClr val="FF0000"/>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xmlns="" id="{A3BFB74B-57BC-41AF-B830-F46F66F23825}"/>
              </a:ext>
            </a:extLst>
          </p:cNvPr>
          <p:cNvPicPr>
            <a:picLocks noChangeAspect="1"/>
          </p:cNvPicPr>
          <p:nvPr/>
        </p:nvPicPr>
        <p:blipFill>
          <a:blip r:embed="rId2"/>
          <a:stretch>
            <a:fillRect/>
          </a:stretch>
        </p:blipFill>
        <p:spPr>
          <a:xfrm>
            <a:off x="843844" y="1429108"/>
            <a:ext cx="10226926" cy="4282811"/>
          </a:xfrm>
          <a:prstGeom prst="rect">
            <a:avLst/>
          </a:prstGeom>
        </p:spPr>
      </p:pic>
    </p:spTree>
    <p:extLst>
      <p:ext uri="{BB962C8B-B14F-4D97-AF65-F5344CB8AC3E}">
        <p14:creationId xmlns:p14="http://schemas.microsoft.com/office/powerpoint/2010/main" xmlns="" val="249523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Unsupervised Learning</a:t>
            </a:r>
            <a:endParaRPr lang="en-US" sz="1600" dirty="0">
              <a:solidFill>
                <a:srgbClr val="FF0000"/>
              </a:solidFill>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xmlns="" id="{F81644C7-D947-4DDF-9BA3-ABCED63B6F1E}"/>
              </a:ext>
            </a:extLst>
          </p:cNvPr>
          <p:cNvGrpSpPr/>
          <p:nvPr/>
        </p:nvGrpSpPr>
        <p:grpSpPr>
          <a:xfrm>
            <a:off x="626951" y="1487265"/>
            <a:ext cx="10938097" cy="3883470"/>
            <a:chOff x="530006" y="419471"/>
            <a:chExt cx="10938097" cy="3883470"/>
          </a:xfrm>
        </p:grpSpPr>
        <p:sp>
          <p:nvSpPr>
            <p:cNvPr id="7" name="Right Arrow 71">
              <a:extLst>
                <a:ext uri="{FF2B5EF4-FFF2-40B4-BE49-F238E27FC236}">
                  <a16:creationId xmlns:a16="http://schemas.microsoft.com/office/drawing/2014/main" xmlns="" id="{4373F38C-DEC2-4968-88CB-60923D36122C}"/>
                </a:ext>
              </a:extLst>
            </p:cNvPr>
            <p:cNvSpPr/>
            <p:nvPr/>
          </p:nvSpPr>
          <p:spPr>
            <a:xfrm flipV="1">
              <a:off x="10683055" y="2016338"/>
              <a:ext cx="304842" cy="193015"/>
            </a:xfrm>
            <a:prstGeom prst="right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8C1CE497-C04E-4991-BDA1-CA755DE4D7FB}"/>
                </a:ext>
              </a:extLst>
            </p:cNvPr>
            <p:cNvGrpSpPr/>
            <p:nvPr/>
          </p:nvGrpSpPr>
          <p:grpSpPr>
            <a:xfrm>
              <a:off x="530006" y="419471"/>
              <a:ext cx="10938097" cy="3883470"/>
              <a:chOff x="-21311" y="13525"/>
              <a:chExt cx="10938097" cy="3883470"/>
            </a:xfrm>
          </p:grpSpPr>
          <p:sp>
            <p:nvSpPr>
              <p:cNvPr id="10" name="Rounded Rectangle 107">
                <a:extLst>
                  <a:ext uri="{FF2B5EF4-FFF2-40B4-BE49-F238E27FC236}">
                    <a16:creationId xmlns:a16="http://schemas.microsoft.com/office/drawing/2014/main" xmlns="" id="{26B7B6E0-0F5C-4F13-9D91-54F3DF835A7A}"/>
                  </a:ext>
                </a:extLst>
              </p:cNvPr>
              <p:cNvSpPr/>
              <p:nvPr/>
            </p:nvSpPr>
            <p:spPr>
              <a:xfrm rot="16200000">
                <a:off x="9605218" y="1484491"/>
                <a:ext cx="2171200" cy="451937"/>
              </a:xfrm>
              <a:prstGeom prst="roundRect">
                <a:avLst>
                  <a:gd name="adj" fmla="val 388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ambria" panose="02040503050406030204" pitchFamily="18" charset="0"/>
                    <a:ea typeface="Cambria" panose="02040503050406030204" pitchFamily="18" charset="0"/>
                  </a:rPr>
                  <a:t>Performance Evaluation</a:t>
                </a:r>
              </a:p>
            </p:txBody>
          </p:sp>
          <p:grpSp>
            <p:nvGrpSpPr>
              <p:cNvPr id="11" name="Group 10">
                <a:extLst>
                  <a:ext uri="{FF2B5EF4-FFF2-40B4-BE49-F238E27FC236}">
                    <a16:creationId xmlns:a16="http://schemas.microsoft.com/office/drawing/2014/main" xmlns="" id="{F9421685-437A-4E5D-8D32-D8706DCA1894}"/>
                  </a:ext>
                </a:extLst>
              </p:cNvPr>
              <p:cNvGrpSpPr/>
              <p:nvPr/>
            </p:nvGrpSpPr>
            <p:grpSpPr>
              <a:xfrm>
                <a:off x="-21311" y="267425"/>
                <a:ext cx="1506381" cy="3142432"/>
                <a:chOff x="1169130" y="882281"/>
                <a:chExt cx="1506381" cy="3142432"/>
              </a:xfrm>
            </p:grpSpPr>
            <p:grpSp>
              <p:nvGrpSpPr>
                <p:cNvPr id="63" name="Group 62">
                  <a:extLst>
                    <a:ext uri="{FF2B5EF4-FFF2-40B4-BE49-F238E27FC236}">
                      <a16:creationId xmlns:a16="http://schemas.microsoft.com/office/drawing/2014/main" xmlns="" id="{75A881C7-F42D-4AFC-96C4-E2572916168F}"/>
                    </a:ext>
                  </a:extLst>
                </p:cNvPr>
                <p:cNvGrpSpPr/>
                <p:nvPr/>
              </p:nvGrpSpPr>
              <p:grpSpPr>
                <a:xfrm>
                  <a:off x="1169130" y="882281"/>
                  <a:ext cx="1506381" cy="1338480"/>
                  <a:chOff x="402455" y="-180766"/>
                  <a:chExt cx="2723834" cy="2258677"/>
                </a:xfrm>
              </p:grpSpPr>
              <p:pic>
                <p:nvPicPr>
                  <p:cNvPr id="68" name="Picture 67">
                    <a:extLst>
                      <a:ext uri="{FF2B5EF4-FFF2-40B4-BE49-F238E27FC236}">
                        <a16:creationId xmlns:a16="http://schemas.microsoft.com/office/drawing/2014/main" xmlns="" id="{1DC4E702-134D-4E2D-8B53-31537A039C76}"/>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4487" b="9209"/>
                  <a:stretch/>
                </p:blipFill>
                <p:spPr>
                  <a:xfrm>
                    <a:off x="931946" y="395415"/>
                    <a:ext cx="1507169" cy="1534156"/>
                  </a:xfrm>
                  <a:prstGeom prst="rect">
                    <a:avLst/>
                  </a:prstGeom>
                  <a:ln>
                    <a:solidFill>
                      <a:schemeClr val="tx1"/>
                    </a:solidFill>
                  </a:ln>
                </p:spPr>
              </p:pic>
              <p:sp>
                <p:nvSpPr>
                  <p:cNvPr id="69" name="Rectangle 68">
                    <a:extLst>
                      <a:ext uri="{FF2B5EF4-FFF2-40B4-BE49-F238E27FC236}">
                        <a16:creationId xmlns:a16="http://schemas.microsoft.com/office/drawing/2014/main" xmlns="" id="{102FBFA1-FA38-4770-90AF-8B6EB8DB34A9}"/>
                      </a:ext>
                    </a:extLst>
                  </p:cNvPr>
                  <p:cNvSpPr/>
                  <p:nvPr/>
                </p:nvSpPr>
                <p:spPr>
                  <a:xfrm>
                    <a:off x="402455" y="-180766"/>
                    <a:ext cx="2723834" cy="519372"/>
                  </a:xfrm>
                  <a:prstGeom prst="rect">
                    <a:avLst/>
                  </a:prstGeom>
                </p:spPr>
                <p:txBody>
                  <a:bodyPr wrap="square">
                    <a:spAutoFit/>
                  </a:bodyPr>
                  <a:lstStyle/>
                  <a:p>
                    <a:pPr algn="ctr"/>
                    <a:r>
                      <a:rPr lang="en-US" sz="1400" dirty="0">
                        <a:solidFill>
                          <a:schemeClr val="tx1">
                            <a:lumMod val="95000"/>
                            <a:lumOff val="5000"/>
                          </a:schemeClr>
                        </a:solidFill>
                      </a:rPr>
                      <a:t>Input CXR image</a:t>
                    </a:r>
                  </a:p>
                </p:txBody>
              </p:sp>
              <p:pic>
                <p:nvPicPr>
                  <p:cNvPr id="70" name="Picture 69">
                    <a:extLst>
                      <a:ext uri="{FF2B5EF4-FFF2-40B4-BE49-F238E27FC236}">
                        <a16:creationId xmlns:a16="http://schemas.microsoft.com/office/drawing/2014/main" xmlns="" id="{8759E5D4-C4C8-46FC-BF88-FC998A609C0F}"/>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4487" b="9209"/>
                  <a:stretch/>
                </p:blipFill>
                <p:spPr>
                  <a:xfrm>
                    <a:off x="1021066" y="459790"/>
                    <a:ext cx="1507169" cy="1534157"/>
                  </a:xfrm>
                  <a:prstGeom prst="rect">
                    <a:avLst/>
                  </a:prstGeom>
                  <a:ln>
                    <a:solidFill>
                      <a:schemeClr val="tx1">
                        <a:lumMod val="95000"/>
                        <a:lumOff val="5000"/>
                      </a:schemeClr>
                    </a:solidFill>
                  </a:ln>
                </p:spPr>
              </p:pic>
              <p:pic>
                <p:nvPicPr>
                  <p:cNvPr id="71" name="Picture 70">
                    <a:extLst>
                      <a:ext uri="{FF2B5EF4-FFF2-40B4-BE49-F238E27FC236}">
                        <a16:creationId xmlns:a16="http://schemas.microsoft.com/office/drawing/2014/main" xmlns="" id="{C9C5AA67-040D-4AC4-A81C-0EAC237DE52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4487" b="9209"/>
                  <a:stretch/>
                </p:blipFill>
                <p:spPr>
                  <a:xfrm>
                    <a:off x="1085812" y="543755"/>
                    <a:ext cx="1507168" cy="1534156"/>
                  </a:xfrm>
                  <a:prstGeom prst="rect">
                    <a:avLst/>
                  </a:prstGeom>
                  <a:ln>
                    <a:solidFill>
                      <a:schemeClr val="tx1">
                        <a:lumMod val="95000"/>
                        <a:lumOff val="5000"/>
                      </a:schemeClr>
                    </a:solidFill>
                  </a:ln>
                </p:spPr>
              </p:pic>
            </p:grpSp>
            <p:grpSp>
              <p:nvGrpSpPr>
                <p:cNvPr id="64" name="Group 63">
                  <a:extLst>
                    <a:ext uri="{FF2B5EF4-FFF2-40B4-BE49-F238E27FC236}">
                      <a16:creationId xmlns:a16="http://schemas.microsoft.com/office/drawing/2014/main" xmlns="" id="{2DDB1582-7DEB-4CEE-89CF-69E30ABCD066}"/>
                    </a:ext>
                  </a:extLst>
                </p:cNvPr>
                <p:cNvGrpSpPr/>
                <p:nvPr/>
              </p:nvGrpSpPr>
              <p:grpSpPr>
                <a:xfrm>
                  <a:off x="1240570" y="2482117"/>
                  <a:ext cx="1372269" cy="1542596"/>
                  <a:chOff x="3385119" y="583472"/>
                  <a:chExt cx="1720708" cy="2137333"/>
                </a:xfrm>
              </p:grpSpPr>
              <p:pic>
                <p:nvPicPr>
                  <p:cNvPr id="66" name="Picture 65">
                    <a:extLst>
                      <a:ext uri="{FF2B5EF4-FFF2-40B4-BE49-F238E27FC236}">
                        <a16:creationId xmlns:a16="http://schemas.microsoft.com/office/drawing/2014/main" xmlns="" id="{7E65F165-1F59-40A6-8295-5FCCD00CA744}"/>
                      </a:ext>
                    </a:extLst>
                  </p:cNvPr>
                  <p:cNvPicPr>
                    <a:picLocks noChangeAspect="1"/>
                  </p:cNvPicPr>
                  <p:nvPr/>
                </p:nvPicPr>
                <p:blipFill rotWithShape="1">
                  <a:blip r:embed="rId3" cstate="print">
                    <a:extLst>
                      <a:ext uri="{BEBA8EAE-BF5A-486C-A8C5-ECC9F3942E4B}">
                        <a14:imgProps xmlns:a14="http://schemas.microsoft.com/office/drawing/2010/main" xmlns="">
                          <a14:imgLayer r:embed="rId4">
                            <a14:imgEffect>
                              <a14:brightnessContrast contrast="20000"/>
                            </a14:imgEffect>
                          </a14:imgLayer>
                        </a14:imgProps>
                      </a:ext>
                      <a:ext uri="{28A0092B-C50C-407E-A947-70E740481C1C}">
                        <a14:useLocalDpi xmlns:a14="http://schemas.microsoft.com/office/drawing/2010/main" xmlns="" val="0"/>
                      </a:ext>
                    </a:extLst>
                  </a:blip>
                  <a:srcRect l="4023" t="3749" r="5205" b="17293"/>
                  <a:stretch/>
                </p:blipFill>
                <p:spPr>
                  <a:xfrm>
                    <a:off x="3625930" y="583472"/>
                    <a:ext cx="1274566" cy="1459732"/>
                  </a:xfrm>
                  <a:prstGeom prst="rect">
                    <a:avLst/>
                  </a:prstGeom>
                  <a:ln>
                    <a:solidFill>
                      <a:schemeClr val="bg1">
                        <a:lumMod val="65000"/>
                      </a:schemeClr>
                    </a:solidFill>
                  </a:ln>
                </p:spPr>
              </p:pic>
              <p:sp>
                <p:nvSpPr>
                  <p:cNvPr id="67" name="Rectangle 66">
                    <a:extLst>
                      <a:ext uri="{FF2B5EF4-FFF2-40B4-BE49-F238E27FC236}">
                        <a16:creationId xmlns:a16="http://schemas.microsoft.com/office/drawing/2014/main" xmlns="" id="{81EE655A-2A6F-4B7D-8844-C6716CE35A37}"/>
                      </a:ext>
                    </a:extLst>
                  </p:cNvPr>
                  <p:cNvSpPr/>
                  <p:nvPr/>
                </p:nvSpPr>
                <p:spPr>
                  <a:xfrm>
                    <a:off x="3385119" y="1995861"/>
                    <a:ext cx="1720708" cy="724944"/>
                  </a:xfrm>
                  <a:prstGeom prst="rect">
                    <a:avLst/>
                  </a:prstGeom>
                </p:spPr>
                <p:txBody>
                  <a:bodyPr wrap="square">
                    <a:spAutoFit/>
                  </a:bodyPr>
                  <a:lstStyle/>
                  <a:p>
                    <a:pPr algn="ctr"/>
                    <a:r>
                      <a:rPr lang="en-US" sz="1400" dirty="0">
                        <a:solidFill>
                          <a:schemeClr val="tx1">
                            <a:lumMod val="95000"/>
                            <a:lumOff val="5000"/>
                          </a:schemeClr>
                        </a:solidFill>
                      </a:rPr>
                      <a:t>Segmented Lung Fields</a:t>
                    </a:r>
                  </a:p>
                </p:txBody>
              </p:sp>
            </p:grpSp>
            <p:sp>
              <p:nvSpPr>
                <p:cNvPr id="65" name="Right Arrow 42">
                  <a:extLst>
                    <a:ext uri="{FF2B5EF4-FFF2-40B4-BE49-F238E27FC236}">
                      <a16:creationId xmlns:a16="http://schemas.microsoft.com/office/drawing/2014/main" xmlns="" id="{09C3BDED-F01B-41A3-9EB5-A2D1E42DA091}"/>
                    </a:ext>
                  </a:extLst>
                </p:cNvPr>
                <p:cNvSpPr/>
                <p:nvPr/>
              </p:nvSpPr>
              <p:spPr>
                <a:xfrm rot="5400000" flipV="1">
                  <a:off x="1779990" y="2272155"/>
                  <a:ext cx="231778" cy="164259"/>
                </a:xfrm>
                <a:prstGeom prst="right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09E8A545-B18B-4184-B641-7D3E95268583}"/>
                  </a:ext>
                </a:extLst>
              </p:cNvPr>
              <p:cNvGrpSpPr/>
              <p:nvPr/>
            </p:nvGrpSpPr>
            <p:grpSpPr>
              <a:xfrm>
                <a:off x="1740147" y="392983"/>
                <a:ext cx="2541691" cy="2473748"/>
                <a:chOff x="841834" y="542925"/>
                <a:chExt cx="1902622" cy="1900237"/>
              </a:xfrm>
            </p:grpSpPr>
            <p:pic>
              <p:nvPicPr>
                <p:cNvPr id="45" name="Picture 44">
                  <a:extLst>
                    <a:ext uri="{FF2B5EF4-FFF2-40B4-BE49-F238E27FC236}">
                      <a16:creationId xmlns:a16="http://schemas.microsoft.com/office/drawing/2014/main" xmlns="" id="{B25F82A7-5C3F-4669-94CC-2792B879DB82}"/>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4023" t="3749" r="5205" b="17293"/>
                <a:stretch/>
              </p:blipFill>
              <p:spPr>
                <a:xfrm>
                  <a:off x="847251" y="548193"/>
                  <a:ext cx="1892446" cy="1894966"/>
                </a:xfrm>
                <a:prstGeom prst="rect">
                  <a:avLst/>
                </a:prstGeom>
                <a:ln>
                  <a:solidFill>
                    <a:schemeClr val="bg1">
                      <a:lumMod val="65000"/>
                    </a:schemeClr>
                  </a:solidFill>
                </a:ln>
              </p:spPr>
            </p:pic>
            <p:grpSp>
              <p:nvGrpSpPr>
                <p:cNvPr id="46" name="Group 45">
                  <a:extLst>
                    <a:ext uri="{FF2B5EF4-FFF2-40B4-BE49-F238E27FC236}">
                      <a16:creationId xmlns:a16="http://schemas.microsoft.com/office/drawing/2014/main" xmlns="" id="{A5AD04AD-347D-45B8-B3E9-9BE0C6DC44CD}"/>
                    </a:ext>
                  </a:extLst>
                </p:cNvPr>
                <p:cNvGrpSpPr/>
                <p:nvPr/>
              </p:nvGrpSpPr>
              <p:grpSpPr>
                <a:xfrm>
                  <a:off x="943929" y="542925"/>
                  <a:ext cx="1685924" cy="1900237"/>
                  <a:chOff x="928689" y="542925"/>
                  <a:chExt cx="1685924" cy="1900237"/>
                </a:xfrm>
              </p:grpSpPr>
              <p:sp>
                <p:nvSpPr>
                  <p:cNvPr id="56" name="Rectangle 55">
                    <a:extLst>
                      <a:ext uri="{FF2B5EF4-FFF2-40B4-BE49-F238E27FC236}">
                        <a16:creationId xmlns:a16="http://schemas.microsoft.com/office/drawing/2014/main" xmlns="" id="{1BF8C333-5394-46A7-9E8B-5A0B2A7BE913}"/>
                      </a:ext>
                    </a:extLst>
                  </p:cNvPr>
                  <p:cNvSpPr/>
                  <p:nvPr/>
                </p:nvSpPr>
                <p:spPr>
                  <a:xfrm>
                    <a:off x="928689" y="542927"/>
                    <a:ext cx="1685924"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xmlns="" id="{81C4AF12-2968-41EB-A0EB-A2CE9A515464}"/>
                      </a:ext>
                    </a:extLst>
                  </p:cNvPr>
                  <p:cNvSpPr/>
                  <p:nvPr/>
                </p:nvSpPr>
                <p:spPr>
                  <a:xfrm>
                    <a:off x="1053769" y="542927"/>
                    <a:ext cx="1417969"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BE124BD6-4F04-4C9C-9317-1915A316FF0D}"/>
                      </a:ext>
                    </a:extLst>
                  </p:cNvPr>
                  <p:cNvSpPr/>
                  <p:nvPr/>
                </p:nvSpPr>
                <p:spPr>
                  <a:xfrm>
                    <a:off x="1171575" y="542927"/>
                    <a:ext cx="1157288"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20667B41-4144-41EA-B693-67A717236B19}"/>
                      </a:ext>
                    </a:extLst>
                  </p:cNvPr>
                  <p:cNvSpPr/>
                  <p:nvPr/>
                </p:nvSpPr>
                <p:spPr>
                  <a:xfrm>
                    <a:off x="1285875" y="542926"/>
                    <a:ext cx="900113"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1E184219-91FF-448E-A154-B5B37638C40E}"/>
                      </a:ext>
                    </a:extLst>
                  </p:cNvPr>
                  <p:cNvSpPr/>
                  <p:nvPr/>
                </p:nvSpPr>
                <p:spPr>
                  <a:xfrm>
                    <a:off x="1409701" y="542926"/>
                    <a:ext cx="628650"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D22A4307-B872-479C-B1AE-130265C6D40F}"/>
                      </a:ext>
                    </a:extLst>
                  </p:cNvPr>
                  <p:cNvSpPr/>
                  <p:nvPr/>
                </p:nvSpPr>
                <p:spPr>
                  <a:xfrm>
                    <a:off x="1533525" y="542925"/>
                    <a:ext cx="361950"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3E1C8F78-594D-4123-81BD-1873ECEE3287}"/>
                      </a:ext>
                    </a:extLst>
                  </p:cNvPr>
                  <p:cNvSpPr/>
                  <p:nvPr/>
                </p:nvSpPr>
                <p:spPr>
                  <a:xfrm>
                    <a:off x="1657351" y="542925"/>
                    <a:ext cx="119062"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639987EF-A762-4ECB-90CF-77C61EC493A9}"/>
                    </a:ext>
                  </a:extLst>
                </p:cNvPr>
                <p:cNvGrpSpPr/>
                <p:nvPr/>
              </p:nvGrpSpPr>
              <p:grpSpPr>
                <a:xfrm>
                  <a:off x="841834" y="652469"/>
                  <a:ext cx="1902622" cy="1685924"/>
                  <a:chOff x="2823532" y="716758"/>
                  <a:chExt cx="1902622" cy="1685924"/>
                </a:xfrm>
              </p:grpSpPr>
              <p:sp>
                <p:nvSpPr>
                  <p:cNvPr id="49" name="Rectangle 48">
                    <a:extLst>
                      <a:ext uri="{FF2B5EF4-FFF2-40B4-BE49-F238E27FC236}">
                        <a16:creationId xmlns:a16="http://schemas.microsoft.com/office/drawing/2014/main" xmlns="" id="{E546602B-79CB-4796-88D3-D44486115A74}"/>
                      </a:ext>
                    </a:extLst>
                  </p:cNvPr>
                  <p:cNvSpPr/>
                  <p:nvPr/>
                </p:nvSpPr>
                <p:spPr>
                  <a:xfrm rot="5400000">
                    <a:off x="2930688" y="609602"/>
                    <a:ext cx="1685924"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44C1DE3E-AFB5-4372-8908-EAAB05F0DA6F}"/>
                      </a:ext>
                    </a:extLst>
                  </p:cNvPr>
                  <p:cNvSpPr/>
                  <p:nvPr/>
                </p:nvSpPr>
                <p:spPr>
                  <a:xfrm rot="5400000">
                    <a:off x="3065294" y="609602"/>
                    <a:ext cx="1417969"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B2C501E2-DEF9-4D06-9B19-17A3FB4AFD51}"/>
                      </a:ext>
                    </a:extLst>
                  </p:cNvPr>
                  <p:cNvSpPr/>
                  <p:nvPr/>
                </p:nvSpPr>
                <p:spPr>
                  <a:xfrm rot="5400000">
                    <a:off x="3197389" y="609602"/>
                    <a:ext cx="1157288"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xmlns="" id="{76C81E7E-F2D4-42DF-A271-64DA59E38BE8}"/>
                      </a:ext>
                    </a:extLst>
                  </p:cNvPr>
                  <p:cNvSpPr/>
                  <p:nvPr/>
                </p:nvSpPr>
                <p:spPr>
                  <a:xfrm rot="5400000">
                    <a:off x="3325978" y="609601"/>
                    <a:ext cx="900113"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90E7D00A-DA7D-4D05-B500-4F07FC61B67D}"/>
                      </a:ext>
                    </a:extLst>
                  </p:cNvPr>
                  <p:cNvSpPr/>
                  <p:nvPr/>
                </p:nvSpPr>
                <p:spPr>
                  <a:xfrm rot="5400000">
                    <a:off x="3459330" y="609601"/>
                    <a:ext cx="628650"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xmlns="" id="{E46BAA85-8404-42F4-9B3F-DFA000AC2932}"/>
                      </a:ext>
                    </a:extLst>
                  </p:cNvPr>
                  <p:cNvSpPr/>
                  <p:nvPr/>
                </p:nvSpPr>
                <p:spPr>
                  <a:xfrm rot="5400000">
                    <a:off x="3592680" y="609600"/>
                    <a:ext cx="361950"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xmlns="" id="{F70838F1-1839-49F8-9425-92E3E025E13C}"/>
                      </a:ext>
                    </a:extLst>
                  </p:cNvPr>
                  <p:cNvSpPr/>
                  <p:nvPr/>
                </p:nvSpPr>
                <p:spPr>
                  <a:xfrm rot="5400000">
                    <a:off x="3716506" y="609600"/>
                    <a:ext cx="119062" cy="1900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xmlns="" id="{7F3AC12D-D1DD-44F9-B486-E0075F78371D}"/>
                    </a:ext>
                  </a:extLst>
                </p:cNvPr>
                <p:cNvSpPr/>
                <p:nvPr/>
              </p:nvSpPr>
              <p:spPr>
                <a:xfrm>
                  <a:off x="844217" y="548192"/>
                  <a:ext cx="1895478" cy="1894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89536329-5ECD-4DF8-9DD9-FD3710963B79}"/>
                  </a:ext>
                </a:extLst>
              </p:cNvPr>
              <p:cNvGrpSpPr/>
              <p:nvPr/>
            </p:nvGrpSpPr>
            <p:grpSpPr>
              <a:xfrm>
                <a:off x="4275765" y="292981"/>
                <a:ext cx="2031990" cy="3142299"/>
                <a:chOff x="7187944" y="-68240"/>
                <a:chExt cx="2031990" cy="3142299"/>
              </a:xfrm>
            </p:grpSpPr>
            <p:grpSp>
              <p:nvGrpSpPr>
                <p:cNvPr id="21" name="Group 20">
                  <a:extLst>
                    <a:ext uri="{FF2B5EF4-FFF2-40B4-BE49-F238E27FC236}">
                      <a16:creationId xmlns:a16="http://schemas.microsoft.com/office/drawing/2014/main" xmlns="" id="{1F6A99BD-C1F9-4D9B-94BB-527EFA02D4A6}"/>
                    </a:ext>
                  </a:extLst>
                </p:cNvPr>
                <p:cNvGrpSpPr/>
                <p:nvPr/>
              </p:nvGrpSpPr>
              <p:grpSpPr>
                <a:xfrm>
                  <a:off x="7634536" y="27087"/>
                  <a:ext cx="1267872" cy="1223501"/>
                  <a:chOff x="7661832" y="204511"/>
                  <a:chExt cx="1267872" cy="1223501"/>
                </a:xfrm>
              </p:grpSpPr>
              <p:sp>
                <p:nvSpPr>
                  <p:cNvPr id="37" name="Oval 36">
                    <a:extLst>
                      <a:ext uri="{FF2B5EF4-FFF2-40B4-BE49-F238E27FC236}">
                        <a16:creationId xmlns:a16="http://schemas.microsoft.com/office/drawing/2014/main" xmlns="" id="{D9CFAF80-09AB-487F-AFB2-4D8481B72AEE}"/>
                      </a:ext>
                    </a:extLst>
                  </p:cNvPr>
                  <p:cNvSpPr/>
                  <p:nvPr/>
                </p:nvSpPr>
                <p:spPr>
                  <a:xfrm>
                    <a:off x="7661832" y="204511"/>
                    <a:ext cx="1267872" cy="122350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8" name="Picture 37">
                    <a:extLst>
                      <a:ext uri="{FF2B5EF4-FFF2-40B4-BE49-F238E27FC236}">
                        <a16:creationId xmlns:a16="http://schemas.microsoft.com/office/drawing/2014/main" xmlns="" id="{1BB9D0CB-134D-4D16-9BE3-031E47B6592D}"/>
                      </a:ext>
                    </a:extLst>
                  </p:cNvPr>
                  <p:cNvPicPr>
                    <a:picLocks noChangeAspect="1"/>
                  </p:cNvPicPr>
                  <p:nvPr/>
                </p:nvPicPr>
                <p:blipFill>
                  <a:blip r:embed="rId6">
                    <a:extLst>
                      <a:ext uri="{BEBA8EAE-BF5A-486C-A8C5-ECC9F3942E4B}">
                        <a14:imgProps xmlns:a14="http://schemas.microsoft.com/office/drawing/2010/main" xmlns="">
                          <a14:imgLayer r:embed="rId7">
                            <a14:imgEffect>
                              <a14:brightnessContrast bright="20000" contrast="20000"/>
                            </a14:imgEffect>
                          </a14:imgLayer>
                        </a14:imgProps>
                      </a:ext>
                      <a:ext uri="{28A0092B-C50C-407E-A947-70E740481C1C}">
                        <a14:useLocalDpi xmlns:a14="http://schemas.microsoft.com/office/drawing/2010/main" xmlns="" val="0"/>
                      </a:ext>
                    </a:extLst>
                  </a:blip>
                  <a:stretch>
                    <a:fillRect/>
                  </a:stretch>
                </p:blipFill>
                <p:spPr>
                  <a:xfrm rot="823692">
                    <a:off x="8063823" y="343314"/>
                    <a:ext cx="194287" cy="194287"/>
                  </a:xfrm>
                  <a:prstGeom prst="rect">
                    <a:avLst/>
                  </a:prstGeom>
                  <a:ln>
                    <a:solidFill>
                      <a:schemeClr val="tx1">
                        <a:lumMod val="85000"/>
                        <a:lumOff val="15000"/>
                      </a:schemeClr>
                    </a:solidFill>
                  </a:ln>
                </p:spPr>
              </p:pic>
              <p:pic>
                <p:nvPicPr>
                  <p:cNvPr id="39" name="Picture 38">
                    <a:extLst>
                      <a:ext uri="{FF2B5EF4-FFF2-40B4-BE49-F238E27FC236}">
                        <a16:creationId xmlns:a16="http://schemas.microsoft.com/office/drawing/2014/main" xmlns="" id="{B326094C-B79B-4CEB-9A00-86F51B054E6C}"/>
                      </a:ext>
                    </a:extLst>
                  </p:cNvPr>
                  <p:cNvPicPr>
                    <a:picLocks noChangeAspect="1"/>
                  </p:cNvPicPr>
                  <p:nvPr/>
                </p:nvPicPr>
                <p:blipFill>
                  <a:blip r:embed="rId8">
                    <a:extLst>
                      <a:ext uri="{BEBA8EAE-BF5A-486C-A8C5-ECC9F3942E4B}">
                        <a14:imgProps xmlns:a14="http://schemas.microsoft.com/office/drawing/2010/main" xmlns="">
                          <a14:imgLayer r:embed="rId9">
                            <a14:imgEffect>
                              <a14:brightnessContrast bright="40000" contrast="-20000"/>
                            </a14:imgEffect>
                          </a14:imgLayer>
                        </a14:imgProps>
                      </a:ext>
                      <a:ext uri="{28A0092B-C50C-407E-A947-70E740481C1C}">
                        <a14:useLocalDpi xmlns:a14="http://schemas.microsoft.com/office/drawing/2010/main" xmlns="" val="0"/>
                      </a:ext>
                    </a:extLst>
                  </a:blip>
                  <a:stretch>
                    <a:fillRect/>
                  </a:stretch>
                </p:blipFill>
                <p:spPr>
                  <a:xfrm rot="20624963">
                    <a:off x="8566825" y="845528"/>
                    <a:ext cx="228809" cy="228809"/>
                  </a:xfrm>
                  <a:prstGeom prst="rect">
                    <a:avLst/>
                  </a:prstGeom>
                  <a:ln>
                    <a:solidFill>
                      <a:schemeClr val="tx1">
                        <a:lumMod val="85000"/>
                        <a:lumOff val="15000"/>
                      </a:schemeClr>
                    </a:solidFill>
                  </a:ln>
                </p:spPr>
              </p:pic>
              <p:pic>
                <p:nvPicPr>
                  <p:cNvPr id="40" name="Picture 39">
                    <a:extLst>
                      <a:ext uri="{FF2B5EF4-FFF2-40B4-BE49-F238E27FC236}">
                        <a16:creationId xmlns:a16="http://schemas.microsoft.com/office/drawing/2014/main" xmlns="" id="{EC7B4819-C711-4ED3-BBAE-9A0A9B67817D}"/>
                      </a:ext>
                    </a:extLst>
                  </p:cNvPr>
                  <p:cNvPicPr>
                    <a:picLocks noChangeAspect="1"/>
                  </p:cNvPicPr>
                  <p:nvPr/>
                </p:nvPicPr>
                <p:blipFill>
                  <a:blip r:embed="rId10">
                    <a:extLst>
                      <a:ext uri="{BEBA8EAE-BF5A-486C-A8C5-ECC9F3942E4B}">
                        <a14:imgProps xmlns:a14="http://schemas.microsoft.com/office/drawing/2010/main" xmlns="">
                          <a14:imgLayer r:embed="rId11">
                            <a14:imgEffect>
                              <a14:brightnessContrast bright="20000" contrast="-20000"/>
                            </a14:imgEffect>
                          </a14:imgLayer>
                        </a14:imgProps>
                      </a:ext>
                      <a:ext uri="{28A0092B-C50C-407E-A947-70E740481C1C}">
                        <a14:useLocalDpi xmlns:a14="http://schemas.microsoft.com/office/drawing/2010/main" xmlns="" val="0"/>
                      </a:ext>
                    </a:extLst>
                  </a:blip>
                  <a:stretch>
                    <a:fillRect/>
                  </a:stretch>
                </p:blipFill>
                <p:spPr>
                  <a:xfrm rot="20657588">
                    <a:off x="8425415" y="408177"/>
                    <a:ext cx="234336" cy="234336"/>
                  </a:xfrm>
                  <a:prstGeom prst="rect">
                    <a:avLst/>
                  </a:prstGeom>
                  <a:ln>
                    <a:solidFill>
                      <a:schemeClr val="tx1">
                        <a:lumMod val="85000"/>
                        <a:lumOff val="15000"/>
                      </a:schemeClr>
                    </a:solidFill>
                  </a:ln>
                </p:spPr>
              </p:pic>
              <p:pic>
                <p:nvPicPr>
                  <p:cNvPr id="41" name="Picture 40">
                    <a:extLst>
                      <a:ext uri="{FF2B5EF4-FFF2-40B4-BE49-F238E27FC236}">
                        <a16:creationId xmlns:a16="http://schemas.microsoft.com/office/drawing/2014/main" xmlns="" id="{DA7DA953-1BE6-4AE2-912C-E237EFA914A9}"/>
                      </a:ext>
                    </a:extLst>
                  </p:cNvPr>
                  <p:cNvPicPr>
                    <a:picLocks noChangeAspect="1"/>
                  </p:cNvPicPr>
                  <p:nvPr/>
                </p:nvPicPr>
                <p:blipFill>
                  <a:blip r:embed="rId12">
                    <a:extLst>
                      <a:ext uri="{BEBA8EAE-BF5A-486C-A8C5-ECC9F3942E4B}">
                        <a14:imgProps xmlns:a14="http://schemas.microsoft.com/office/drawing/2010/main" xmlns="">
                          <a14:imgLayer r:embed="rId13">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7881310" y="996026"/>
                    <a:ext cx="211509" cy="211509"/>
                  </a:xfrm>
                  <a:prstGeom prst="rect">
                    <a:avLst/>
                  </a:prstGeom>
                  <a:ln>
                    <a:solidFill>
                      <a:schemeClr val="tx1">
                        <a:lumMod val="85000"/>
                        <a:lumOff val="15000"/>
                      </a:schemeClr>
                    </a:solidFill>
                  </a:ln>
                </p:spPr>
              </p:pic>
              <p:pic>
                <p:nvPicPr>
                  <p:cNvPr id="42" name="Picture 41">
                    <a:extLst>
                      <a:ext uri="{FF2B5EF4-FFF2-40B4-BE49-F238E27FC236}">
                        <a16:creationId xmlns:a16="http://schemas.microsoft.com/office/drawing/2014/main" xmlns="" id="{671218D8-2EE6-4F83-96C5-2E637AF87D7D}"/>
                      </a:ext>
                    </a:extLst>
                  </p:cNvPr>
                  <p:cNvPicPr>
                    <a:picLocks noChangeAspect="1"/>
                  </p:cNvPicPr>
                  <p:nvPr/>
                </p:nvPicPr>
                <p:blipFill>
                  <a:blip r:embed="rId14">
                    <a:extLst>
                      <a:ext uri="{BEBA8EAE-BF5A-486C-A8C5-ECC9F3942E4B}">
                        <a14:imgProps xmlns:a14="http://schemas.microsoft.com/office/drawing/2010/main" xmlns="">
                          <a14:imgLayer r:embed="rId9">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1585697">
                    <a:off x="8165490" y="723010"/>
                    <a:ext cx="251687" cy="251687"/>
                  </a:xfrm>
                  <a:prstGeom prst="rect">
                    <a:avLst/>
                  </a:prstGeom>
                  <a:ln>
                    <a:solidFill>
                      <a:schemeClr val="tx1">
                        <a:lumMod val="85000"/>
                        <a:lumOff val="15000"/>
                      </a:schemeClr>
                    </a:solidFill>
                  </a:ln>
                </p:spPr>
              </p:pic>
              <p:pic>
                <p:nvPicPr>
                  <p:cNvPr id="43" name="Picture 42">
                    <a:extLst>
                      <a:ext uri="{FF2B5EF4-FFF2-40B4-BE49-F238E27FC236}">
                        <a16:creationId xmlns:a16="http://schemas.microsoft.com/office/drawing/2014/main" xmlns="" id="{DA8F2298-1BCE-4F32-A8F8-43CA65703694}"/>
                      </a:ext>
                    </a:extLst>
                  </p:cNvPr>
                  <p:cNvPicPr>
                    <a:picLocks noChangeAspect="1"/>
                  </p:cNvPicPr>
                  <p:nvPr/>
                </p:nvPicPr>
                <p:blipFill>
                  <a:blip r:embed="rId15">
                    <a:extLst>
                      <a:ext uri="{BEBA8EAE-BF5A-486C-A8C5-ECC9F3942E4B}">
                        <a14:imgProps xmlns:a14="http://schemas.microsoft.com/office/drawing/2010/main" xmlns="">
                          <a14:imgLayer r:embed="rId11">
                            <a14:imgEffect>
                              <a14:brightnessContrast bright="20000"/>
                            </a14:imgEffect>
                          </a14:imgLayer>
                        </a14:imgProps>
                      </a:ext>
                      <a:ext uri="{28A0092B-C50C-407E-A947-70E740481C1C}">
                        <a14:useLocalDpi xmlns:a14="http://schemas.microsoft.com/office/drawing/2010/main" xmlns="" val="0"/>
                      </a:ext>
                    </a:extLst>
                  </a:blip>
                  <a:stretch>
                    <a:fillRect/>
                  </a:stretch>
                </p:blipFill>
                <p:spPr>
                  <a:xfrm>
                    <a:off x="7787088" y="625288"/>
                    <a:ext cx="211509" cy="211509"/>
                  </a:xfrm>
                  <a:prstGeom prst="rect">
                    <a:avLst/>
                  </a:prstGeom>
                  <a:ln>
                    <a:solidFill>
                      <a:schemeClr val="tx1">
                        <a:lumMod val="85000"/>
                        <a:lumOff val="15000"/>
                      </a:schemeClr>
                    </a:solidFill>
                  </a:ln>
                </p:spPr>
              </p:pic>
              <p:pic>
                <p:nvPicPr>
                  <p:cNvPr id="44" name="Picture 43">
                    <a:extLst>
                      <a:ext uri="{FF2B5EF4-FFF2-40B4-BE49-F238E27FC236}">
                        <a16:creationId xmlns:a16="http://schemas.microsoft.com/office/drawing/2014/main" xmlns="" id="{FE8EACEA-EDF0-4CD3-B643-E7CD44C78F83}"/>
                      </a:ext>
                    </a:extLst>
                  </p:cNvPr>
                  <p:cNvPicPr>
                    <a:picLocks noChangeAspect="1"/>
                  </p:cNvPicPr>
                  <p:nvPr/>
                </p:nvPicPr>
                <p:blipFill>
                  <a:blip r:embed="rId16">
                    <a:extLst>
                      <a:ext uri="{28A0092B-C50C-407E-A947-70E740481C1C}">
                        <a14:useLocalDpi xmlns:a14="http://schemas.microsoft.com/office/drawing/2010/main" xmlns="" val="0"/>
                      </a:ext>
                    </a:extLst>
                  </a:blip>
                  <a:stretch>
                    <a:fillRect/>
                  </a:stretch>
                </p:blipFill>
                <p:spPr>
                  <a:xfrm>
                    <a:off x="8248527" y="1147101"/>
                    <a:ext cx="211509" cy="211509"/>
                  </a:xfrm>
                  <a:prstGeom prst="rect">
                    <a:avLst/>
                  </a:prstGeom>
                  <a:ln>
                    <a:solidFill>
                      <a:schemeClr val="tx1">
                        <a:lumMod val="85000"/>
                        <a:lumOff val="15000"/>
                      </a:schemeClr>
                    </a:solidFill>
                  </a:ln>
                </p:spPr>
              </p:pic>
            </p:grpSp>
            <p:grpSp>
              <p:nvGrpSpPr>
                <p:cNvPr id="22" name="Group 21">
                  <a:extLst>
                    <a:ext uri="{FF2B5EF4-FFF2-40B4-BE49-F238E27FC236}">
                      <a16:creationId xmlns:a16="http://schemas.microsoft.com/office/drawing/2014/main" xmlns="" id="{AC847610-4D6B-473C-BA3D-FB3D816001C2}"/>
                    </a:ext>
                  </a:extLst>
                </p:cNvPr>
                <p:cNvGrpSpPr/>
                <p:nvPr/>
              </p:nvGrpSpPr>
              <p:grpSpPr>
                <a:xfrm>
                  <a:off x="7661832" y="1442186"/>
                  <a:ext cx="1267872" cy="1223501"/>
                  <a:chOff x="7661832" y="1592314"/>
                  <a:chExt cx="1267872" cy="1223501"/>
                </a:xfrm>
              </p:grpSpPr>
              <p:sp>
                <p:nvSpPr>
                  <p:cNvPr id="29" name="Oval 28">
                    <a:extLst>
                      <a:ext uri="{FF2B5EF4-FFF2-40B4-BE49-F238E27FC236}">
                        <a16:creationId xmlns:a16="http://schemas.microsoft.com/office/drawing/2014/main" xmlns="" id="{6C538B34-60AE-464A-8E39-20D3CBDA53FD}"/>
                      </a:ext>
                    </a:extLst>
                  </p:cNvPr>
                  <p:cNvSpPr/>
                  <p:nvPr/>
                </p:nvSpPr>
                <p:spPr>
                  <a:xfrm>
                    <a:off x="7661832" y="1592314"/>
                    <a:ext cx="1267872" cy="1223501"/>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xmlns="" id="{23008C31-C8BA-4D37-8DAD-45D1260F26E9}"/>
                      </a:ext>
                    </a:extLst>
                  </p:cNvPr>
                  <p:cNvPicPr>
                    <a:picLocks noChangeAspect="1"/>
                  </p:cNvPicPr>
                  <p:nvPr/>
                </p:nvPicPr>
                <p:blipFill>
                  <a:blip r:embed="rId17">
                    <a:extLst>
                      <a:ext uri="{28A0092B-C50C-407E-A947-70E740481C1C}">
                        <a14:useLocalDpi xmlns:a14="http://schemas.microsoft.com/office/drawing/2010/main" xmlns="" val="0"/>
                      </a:ext>
                    </a:extLst>
                  </a:blip>
                  <a:stretch>
                    <a:fillRect/>
                  </a:stretch>
                </p:blipFill>
                <p:spPr>
                  <a:xfrm rot="1143672">
                    <a:off x="8004339" y="2414960"/>
                    <a:ext cx="228540" cy="228540"/>
                  </a:xfrm>
                  <a:prstGeom prst="rect">
                    <a:avLst/>
                  </a:prstGeom>
                  <a:ln>
                    <a:solidFill>
                      <a:schemeClr val="tx1">
                        <a:lumMod val="85000"/>
                        <a:lumOff val="15000"/>
                      </a:schemeClr>
                    </a:solidFill>
                  </a:ln>
                </p:spPr>
              </p:pic>
              <p:pic>
                <p:nvPicPr>
                  <p:cNvPr id="31" name="Picture 30">
                    <a:extLst>
                      <a:ext uri="{FF2B5EF4-FFF2-40B4-BE49-F238E27FC236}">
                        <a16:creationId xmlns:a16="http://schemas.microsoft.com/office/drawing/2014/main" xmlns="" id="{DC7DFBF7-1186-49DA-845B-43E804E717F5}"/>
                      </a:ext>
                    </a:extLst>
                  </p:cNvPr>
                  <p:cNvPicPr>
                    <a:picLocks noChangeAspect="1"/>
                  </p:cNvPicPr>
                  <p:nvPr/>
                </p:nvPicPr>
                <p:blipFill>
                  <a:blip r:embed="rId18">
                    <a:extLst>
                      <a:ext uri="{28A0092B-C50C-407E-A947-70E740481C1C}">
                        <a14:useLocalDpi xmlns:a14="http://schemas.microsoft.com/office/drawing/2010/main" xmlns="" val="0"/>
                      </a:ext>
                    </a:extLst>
                  </a:blip>
                  <a:stretch>
                    <a:fillRect/>
                  </a:stretch>
                </p:blipFill>
                <p:spPr>
                  <a:xfrm>
                    <a:off x="7775618" y="2063628"/>
                    <a:ext cx="237178" cy="237178"/>
                  </a:xfrm>
                  <a:prstGeom prst="rect">
                    <a:avLst/>
                  </a:prstGeom>
                  <a:ln>
                    <a:solidFill>
                      <a:schemeClr val="tx1">
                        <a:lumMod val="85000"/>
                        <a:lumOff val="15000"/>
                      </a:schemeClr>
                    </a:solidFill>
                  </a:ln>
                </p:spPr>
              </p:pic>
              <p:pic>
                <p:nvPicPr>
                  <p:cNvPr id="32" name="Picture 31">
                    <a:extLst>
                      <a:ext uri="{FF2B5EF4-FFF2-40B4-BE49-F238E27FC236}">
                        <a16:creationId xmlns:a16="http://schemas.microsoft.com/office/drawing/2014/main" xmlns="" id="{3F53C4E8-633D-42B1-9DCE-7C5DF0365A51}"/>
                      </a:ext>
                    </a:extLst>
                  </p:cNvPr>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rot="1678403">
                    <a:off x="8161958" y="2070377"/>
                    <a:ext cx="227730" cy="227730"/>
                  </a:xfrm>
                  <a:prstGeom prst="rect">
                    <a:avLst/>
                  </a:prstGeom>
                  <a:ln>
                    <a:solidFill>
                      <a:schemeClr val="tx1">
                        <a:lumMod val="85000"/>
                        <a:lumOff val="15000"/>
                      </a:schemeClr>
                    </a:solidFill>
                  </a:ln>
                </p:spPr>
              </p:pic>
              <p:pic>
                <p:nvPicPr>
                  <p:cNvPr id="33" name="Picture 32">
                    <a:extLst>
                      <a:ext uri="{FF2B5EF4-FFF2-40B4-BE49-F238E27FC236}">
                        <a16:creationId xmlns:a16="http://schemas.microsoft.com/office/drawing/2014/main" xmlns="" id="{427F733D-873D-49ED-8465-BE5021E062B0}"/>
                      </a:ext>
                    </a:extLst>
                  </p:cNvPr>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8390817" y="1737311"/>
                    <a:ext cx="192260" cy="192260"/>
                  </a:xfrm>
                  <a:prstGeom prst="rect">
                    <a:avLst/>
                  </a:prstGeom>
                  <a:ln>
                    <a:solidFill>
                      <a:schemeClr val="tx1">
                        <a:lumMod val="85000"/>
                        <a:lumOff val="15000"/>
                      </a:schemeClr>
                    </a:solidFill>
                  </a:ln>
                </p:spPr>
              </p:pic>
              <p:pic>
                <p:nvPicPr>
                  <p:cNvPr id="34" name="Picture 33">
                    <a:extLst>
                      <a:ext uri="{FF2B5EF4-FFF2-40B4-BE49-F238E27FC236}">
                        <a16:creationId xmlns:a16="http://schemas.microsoft.com/office/drawing/2014/main" xmlns="" id="{8F0450CF-3418-40AA-9CDB-CD0A3F917C12}"/>
                      </a:ext>
                    </a:extLst>
                  </p:cNvPr>
                  <p:cNvPicPr>
                    <a:picLocks noChangeAspect="1"/>
                  </p:cNvPicPr>
                  <p:nvPr/>
                </p:nvPicPr>
                <p:blipFill>
                  <a:blip r:embed="rId21">
                    <a:extLst>
                      <a:ext uri="{28A0092B-C50C-407E-A947-70E740481C1C}">
                        <a14:useLocalDpi xmlns:a14="http://schemas.microsoft.com/office/drawing/2010/main" xmlns="" val="0"/>
                      </a:ext>
                    </a:extLst>
                  </a:blip>
                  <a:stretch>
                    <a:fillRect/>
                  </a:stretch>
                </p:blipFill>
                <p:spPr>
                  <a:xfrm rot="19939250">
                    <a:off x="7955361" y="1746425"/>
                    <a:ext cx="214401" cy="214401"/>
                  </a:xfrm>
                  <a:prstGeom prst="rect">
                    <a:avLst/>
                  </a:prstGeom>
                  <a:ln>
                    <a:solidFill>
                      <a:schemeClr val="tx1">
                        <a:lumMod val="85000"/>
                        <a:lumOff val="15000"/>
                      </a:schemeClr>
                    </a:solidFill>
                  </a:ln>
                </p:spPr>
              </p:pic>
              <p:pic>
                <p:nvPicPr>
                  <p:cNvPr id="35" name="Picture 34">
                    <a:extLst>
                      <a:ext uri="{FF2B5EF4-FFF2-40B4-BE49-F238E27FC236}">
                        <a16:creationId xmlns:a16="http://schemas.microsoft.com/office/drawing/2014/main" xmlns="" id="{EBBA9676-F891-48D2-8147-73787C1978D5}"/>
                      </a:ext>
                    </a:extLst>
                  </p:cNvPr>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rot="1678403">
                    <a:off x="8469212" y="2382678"/>
                    <a:ext cx="227730" cy="227730"/>
                  </a:xfrm>
                  <a:prstGeom prst="rect">
                    <a:avLst/>
                  </a:prstGeom>
                  <a:ln>
                    <a:solidFill>
                      <a:schemeClr val="tx1">
                        <a:lumMod val="85000"/>
                        <a:lumOff val="15000"/>
                      </a:schemeClr>
                    </a:solidFill>
                  </a:ln>
                </p:spPr>
              </p:pic>
              <p:pic>
                <p:nvPicPr>
                  <p:cNvPr id="36" name="Picture 35">
                    <a:extLst>
                      <a:ext uri="{FF2B5EF4-FFF2-40B4-BE49-F238E27FC236}">
                        <a16:creationId xmlns:a16="http://schemas.microsoft.com/office/drawing/2014/main" xmlns="" id="{F1719B4D-3EF3-4B58-84DE-D4BB07F436E6}"/>
                      </a:ext>
                    </a:extLst>
                  </p:cNvPr>
                  <p:cNvPicPr>
                    <a:picLocks noChangeAspect="1"/>
                  </p:cNvPicPr>
                  <p:nvPr/>
                </p:nvPicPr>
                <p:blipFill>
                  <a:blip r:embed="rId21">
                    <a:extLst>
                      <a:ext uri="{28A0092B-C50C-407E-A947-70E740481C1C}">
                        <a14:useLocalDpi xmlns:a14="http://schemas.microsoft.com/office/drawing/2010/main" xmlns="" val="0"/>
                      </a:ext>
                    </a:extLst>
                  </a:blip>
                  <a:stretch>
                    <a:fillRect/>
                  </a:stretch>
                </p:blipFill>
                <p:spPr>
                  <a:xfrm rot="19939250">
                    <a:off x="8567869" y="2009003"/>
                    <a:ext cx="214401" cy="214401"/>
                  </a:xfrm>
                  <a:prstGeom prst="rect">
                    <a:avLst/>
                  </a:prstGeom>
                  <a:ln>
                    <a:solidFill>
                      <a:schemeClr val="tx1">
                        <a:lumMod val="85000"/>
                        <a:lumOff val="15000"/>
                      </a:schemeClr>
                    </a:solidFill>
                  </a:ln>
                </p:spPr>
              </p:pic>
            </p:grpSp>
            <p:grpSp>
              <p:nvGrpSpPr>
                <p:cNvPr id="23" name="Group 22">
                  <a:extLst>
                    <a:ext uri="{FF2B5EF4-FFF2-40B4-BE49-F238E27FC236}">
                      <a16:creationId xmlns:a16="http://schemas.microsoft.com/office/drawing/2014/main" xmlns="" id="{41E9BA94-C067-4C15-8E0C-FD08FD62C622}"/>
                    </a:ext>
                  </a:extLst>
                </p:cNvPr>
                <p:cNvGrpSpPr/>
                <p:nvPr/>
              </p:nvGrpSpPr>
              <p:grpSpPr>
                <a:xfrm>
                  <a:off x="7187944" y="-34250"/>
                  <a:ext cx="2031990" cy="3108309"/>
                  <a:chOff x="7187944" y="-34250"/>
                  <a:chExt cx="2031990" cy="3108309"/>
                </a:xfrm>
              </p:grpSpPr>
              <p:cxnSp>
                <p:nvCxnSpPr>
                  <p:cNvPr id="25" name="Elbow Connector 68">
                    <a:extLst>
                      <a:ext uri="{FF2B5EF4-FFF2-40B4-BE49-F238E27FC236}">
                        <a16:creationId xmlns:a16="http://schemas.microsoft.com/office/drawing/2014/main" xmlns="" id="{5803E31C-5D20-4D7B-9198-D4B2D28D946D}"/>
                      </a:ext>
                    </a:extLst>
                  </p:cNvPr>
                  <p:cNvCxnSpPr>
                    <a:endCxn id="37" idx="2"/>
                  </p:cNvCxnSpPr>
                  <p:nvPr/>
                </p:nvCxnSpPr>
                <p:spPr>
                  <a:xfrm flipV="1">
                    <a:off x="7187944" y="638838"/>
                    <a:ext cx="446592" cy="362697"/>
                  </a:xfrm>
                  <a:prstGeom prst="bentConnector3">
                    <a:avLst>
                      <a:gd name="adj1" fmla="val 50000"/>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69">
                    <a:extLst>
                      <a:ext uri="{FF2B5EF4-FFF2-40B4-BE49-F238E27FC236}">
                        <a16:creationId xmlns:a16="http://schemas.microsoft.com/office/drawing/2014/main" xmlns="" id="{7032226A-4A79-44F8-863C-5D987444455B}"/>
                      </a:ext>
                    </a:extLst>
                  </p:cNvPr>
                  <p:cNvCxnSpPr>
                    <a:endCxn id="29" idx="2"/>
                  </p:cNvCxnSpPr>
                  <p:nvPr/>
                </p:nvCxnSpPr>
                <p:spPr>
                  <a:xfrm>
                    <a:off x="7187944" y="1615759"/>
                    <a:ext cx="473888" cy="438178"/>
                  </a:xfrm>
                  <a:prstGeom prst="bentConnector3">
                    <a:avLst>
                      <a:gd name="adj1" fmla="val 50000"/>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79">
                    <a:extLst>
                      <a:ext uri="{FF2B5EF4-FFF2-40B4-BE49-F238E27FC236}">
                        <a16:creationId xmlns:a16="http://schemas.microsoft.com/office/drawing/2014/main" xmlns="" id="{3305F664-39FB-4022-987F-0D6F6AF254FE}"/>
                      </a:ext>
                    </a:extLst>
                  </p:cNvPr>
                  <p:cNvSpPr/>
                  <p:nvPr/>
                </p:nvSpPr>
                <p:spPr>
                  <a:xfrm>
                    <a:off x="7524160" y="-34250"/>
                    <a:ext cx="1664040" cy="2791098"/>
                  </a:xfrm>
                  <a:prstGeom prst="roundRect">
                    <a:avLst>
                      <a:gd name="adj" fmla="val 555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95000"/>
                          <a:lumOff val="5000"/>
                        </a:schemeClr>
                      </a:solidFill>
                    </a:endParaRPr>
                  </a:p>
                </p:txBody>
              </p:sp>
              <p:sp>
                <p:nvSpPr>
                  <p:cNvPr id="28" name="Rectangle 27">
                    <a:extLst>
                      <a:ext uri="{FF2B5EF4-FFF2-40B4-BE49-F238E27FC236}">
                        <a16:creationId xmlns:a16="http://schemas.microsoft.com/office/drawing/2014/main" xmlns="" id="{2A398768-2F38-4517-8BDB-E331D4A477FE}"/>
                      </a:ext>
                    </a:extLst>
                  </p:cNvPr>
                  <p:cNvSpPr/>
                  <p:nvPr/>
                </p:nvSpPr>
                <p:spPr>
                  <a:xfrm>
                    <a:off x="7371606" y="2766282"/>
                    <a:ext cx="1848328" cy="307777"/>
                  </a:xfrm>
                  <a:prstGeom prst="rect">
                    <a:avLst/>
                  </a:prstGeom>
                </p:spPr>
                <p:txBody>
                  <a:bodyPr wrap="none">
                    <a:spAutoFit/>
                  </a:bodyPr>
                  <a:lstStyle/>
                  <a:p>
                    <a:pPr algn="ctr"/>
                    <a:r>
                      <a:rPr lang="en-US" sz="1400" dirty="0">
                        <a:solidFill>
                          <a:schemeClr val="tx1">
                            <a:lumMod val="95000"/>
                            <a:lumOff val="5000"/>
                          </a:schemeClr>
                        </a:solidFill>
                      </a:rPr>
                      <a:t>Image Patch Clustering</a:t>
                    </a:r>
                  </a:p>
                </p:txBody>
              </p:sp>
            </p:grpSp>
            <p:sp>
              <p:nvSpPr>
                <p:cNvPr id="24" name="Rectangle 23">
                  <a:extLst>
                    <a:ext uri="{FF2B5EF4-FFF2-40B4-BE49-F238E27FC236}">
                      <a16:creationId xmlns:a16="http://schemas.microsoft.com/office/drawing/2014/main" xmlns="" id="{6230FA01-18CB-4B4A-A9BD-94FBF7D9383E}"/>
                    </a:ext>
                  </a:extLst>
                </p:cNvPr>
                <p:cNvSpPr/>
                <p:nvPr/>
              </p:nvSpPr>
              <p:spPr>
                <a:xfrm rot="16200000">
                  <a:off x="7606355" y="1205827"/>
                  <a:ext cx="2855911" cy="307777"/>
                </a:xfrm>
                <a:prstGeom prst="rect">
                  <a:avLst/>
                </a:prstGeom>
              </p:spPr>
              <p:txBody>
                <a:bodyPr wrap="none">
                  <a:spAutoFit/>
                </a:bodyPr>
                <a:lstStyle/>
                <a:p>
                  <a:pPr algn="ctr"/>
                  <a:r>
                    <a:rPr lang="en-US" sz="1400" dirty="0">
                      <a:solidFill>
                        <a:srgbClr val="00B050"/>
                      </a:solidFill>
                    </a:rPr>
                    <a:t>Normal Patches     </a:t>
                  </a:r>
                  <a:r>
                    <a:rPr lang="en-US" sz="1400" dirty="0">
                      <a:solidFill>
                        <a:srgbClr val="FF0000"/>
                      </a:solidFill>
                    </a:rPr>
                    <a:t>Abnormal Patches</a:t>
                  </a:r>
                </a:p>
              </p:txBody>
            </p:sp>
          </p:grpSp>
          <p:sp>
            <p:nvSpPr>
              <p:cNvPr id="14" name="Rectangle 13">
                <a:extLst>
                  <a:ext uri="{FF2B5EF4-FFF2-40B4-BE49-F238E27FC236}">
                    <a16:creationId xmlns:a16="http://schemas.microsoft.com/office/drawing/2014/main" xmlns="" id="{076E17E7-2E88-4F5B-B467-05F66884506D}"/>
                  </a:ext>
                </a:extLst>
              </p:cNvPr>
              <p:cNvSpPr/>
              <p:nvPr/>
            </p:nvSpPr>
            <p:spPr>
              <a:xfrm>
                <a:off x="7228003" y="3589218"/>
                <a:ext cx="2429319" cy="307777"/>
              </a:xfrm>
              <a:prstGeom prst="rect">
                <a:avLst/>
              </a:prstGeom>
            </p:spPr>
            <p:txBody>
              <a:bodyPr wrap="none">
                <a:spAutoFit/>
              </a:bodyPr>
              <a:lstStyle/>
              <a:p>
                <a:pPr algn="ctr"/>
                <a:r>
                  <a:rPr lang="en-US" sz="1400" dirty="0">
                    <a:solidFill>
                      <a:schemeClr val="tx1">
                        <a:lumMod val="95000"/>
                        <a:lumOff val="5000"/>
                      </a:schemeClr>
                    </a:solidFill>
                  </a:rPr>
                  <a:t>Patch Mapping on CXR images</a:t>
                </a:r>
              </a:p>
            </p:txBody>
          </p:sp>
          <p:cxnSp>
            <p:nvCxnSpPr>
              <p:cNvPr id="15" name="Elbow Connector 67">
                <a:extLst>
                  <a:ext uri="{FF2B5EF4-FFF2-40B4-BE49-F238E27FC236}">
                    <a16:creationId xmlns:a16="http://schemas.microsoft.com/office/drawing/2014/main" xmlns="" id="{8D5D3888-DE12-4805-BC40-3343ACC4001C}"/>
                  </a:ext>
                </a:extLst>
              </p:cNvPr>
              <p:cNvCxnSpPr>
                <a:stCxn id="66" idx="3"/>
                <a:endCxn id="45" idx="1"/>
              </p:cNvCxnSpPr>
              <p:nvPr/>
            </p:nvCxnSpPr>
            <p:spPr>
              <a:xfrm flipV="1">
                <a:off x="1258646" y="1633284"/>
                <a:ext cx="488737" cy="760750"/>
              </a:xfrm>
              <a:prstGeom prst="bentConnector3">
                <a:avLst>
                  <a:gd name="adj1" fmla="val 50000"/>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E53B8415-8CBE-40C8-9A4E-EB98EF3828AE}"/>
                  </a:ext>
                </a:extLst>
              </p:cNvPr>
              <p:cNvSpPr/>
              <p:nvPr/>
            </p:nvSpPr>
            <p:spPr>
              <a:xfrm>
                <a:off x="1719730" y="2880741"/>
                <a:ext cx="2558920" cy="307777"/>
              </a:xfrm>
              <a:prstGeom prst="rect">
                <a:avLst/>
              </a:prstGeom>
            </p:spPr>
            <p:txBody>
              <a:bodyPr wrap="square">
                <a:spAutoFit/>
              </a:bodyPr>
              <a:lstStyle/>
              <a:p>
                <a:pPr algn="ctr"/>
                <a:r>
                  <a:rPr lang="en-US" sz="1400" dirty="0">
                    <a:solidFill>
                      <a:schemeClr val="tx1">
                        <a:lumMod val="95000"/>
                        <a:lumOff val="5000"/>
                      </a:schemeClr>
                    </a:solidFill>
                  </a:rPr>
                  <a:t>Extracting Image  Patches</a:t>
                </a:r>
              </a:p>
            </p:txBody>
          </p:sp>
          <p:grpSp>
            <p:nvGrpSpPr>
              <p:cNvPr id="17" name="Group 16">
                <a:extLst>
                  <a:ext uri="{FF2B5EF4-FFF2-40B4-BE49-F238E27FC236}">
                    <a16:creationId xmlns:a16="http://schemas.microsoft.com/office/drawing/2014/main" xmlns="" id="{23D36DB2-A799-462F-8428-AB315D3403E1}"/>
                  </a:ext>
                </a:extLst>
              </p:cNvPr>
              <p:cNvGrpSpPr/>
              <p:nvPr/>
            </p:nvGrpSpPr>
            <p:grpSpPr>
              <a:xfrm>
                <a:off x="6709135" y="13525"/>
                <a:ext cx="3442466" cy="3609435"/>
                <a:chOff x="1771057" y="3817332"/>
                <a:chExt cx="2743707" cy="2591733"/>
              </a:xfrm>
            </p:grpSpPr>
            <p:pic>
              <p:nvPicPr>
                <p:cNvPr id="19" name="Picture 18">
                  <a:extLst>
                    <a:ext uri="{FF2B5EF4-FFF2-40B4-BE49-F238E27FC236}">
                      <a16:creationId xmlns:a16="http://schemas.microsoft.com/office/drawing/2014/main" xmlns="" id="{0F609089-51B1-41C0-BD3E-0A517D4BAB14}"/>
                    </a:ext>
                  </a:extLst>
                </p:cNvPr>
                <p:cNvPicPr>
                  <a:picLocks noChangeAspect="1"/>
                </p:cNvPicPr>
                <p:nvPr/>
              </p:nvPicPr>
              <p:blipFill rotWithShape="1">
                <a:blip r:embed="rId22" cstate="print">
                  <a:extLst>
                    <a:ext uri="{28A0092B-C50C-407E-A947-70E740481C1C}">
                      <a14:useLocalDpi xmlns:a14="http://schemas.microsoft.com/office/drawing/2010/main" xmlns="" val="0"/>
                    </a:ext>
                  </a:extLst>
                </a:blip>
                <a:srcRect r="4027" b="24792"/>
                <a:stretch/>
              </p:blipFill>
              <p:spPr>
                <a:xfrm>
                  <a:off x="1771057" y="3817332"/>
                  <a:ext cx="2717754" cy="2591733"/>
                </a:xfrm>
                <a:prstGeom prst="rect">
                  <a:avLst/>
                </a:prstGeom>
              </p:spPr>
            </p:pic>
            <p:pic>
              <p:nvPicPr>
                <p:cNvPr id="20" name="Picture 19">
                  <a:extLst>
                    <a:ext uri="{FF2B5EF4-FFF2-40B4-BE49-F238E27FC236}">
                      <a16:creationId xmlns:a16="http://schemas.microsoft.com/office/drawing/2014/main" xmlns="" id="{262CFEF1-C14E-4D43-8528-72DBB99026CF}"/>
                    </a:ext>
                  </a:extLst>
                </p:cNvPr>
                <p:cNvPicPr>
                  <a:picLocks noChangeAspect="1"/>
                </p:cNvPicPr>
                <p:nvPr/>
              </p:nvPicPr>
              <p:blipFill rotWithShape="1">
                <a:blip r:embed="rId23" cstate="print">
                  <a:clrChange>
                    <a:clrFrom>
                      <a:srgbClr val="000000"/>
                    </a:clrFrom>
                    <a:clrTo>
                      <a:srgbClr val="000000">
                        <a:alpha val="0"/>
                      </a:srgbClr>
                    </a:clrTo>
                  </a:clrChange>
                  <a:extLst>
                    <a:ext uri="{BEBA8EAE-BF5A-486C-A8C5-ECC9F3942E4B}">
                      <a14:imgProps xmlns:a14="http://schemas.microsoft.com/office/drawing/2010/main" xmlns="">
                        <a14:imgLayer r:embed="rId24">
                          <a14:imgEffect>
                            <a14:backgroundRemoval t="10489" b="74493" l="5429" r="85985">
                              <a14:foregroundMark x1="13384" y1="63290" x2="5429" y2="73540"/>
                              <a14:foregroundMark x1="57702" y1="15733" x2="85101" y2="62813"/>
                              <a14:backgroundMark x1="79040" y1="65912" x2="85606" y2="72110"/>
                              <a14:backgroundMark x1="81566" y1="66389" x2="86616" y2="70799"/>
                            </a14:backgroundRemoval>
                          </a14:imgEffect>
                          <a14:imgEffect>
                            <a14:saturation sat="200000"/>
                          </a14:imgEffect>
                          <a14:imgEffect>
                            <a14:brightnessContrast bright="40000" contrast="-20000"/>
                          </a14:imgEffect>
                        </a14:imgLayer>
                      </a14:imgProps>
                    </a:ext>
                    <a:ext uri="{28A0092B-C50C-407E-A947-70E740481C1C}">
                      <a14:useLocalDpi xmlns:a14="http://schemas.microsoft.com/office/drawing/2010/main" xmlns="" val="0"/>
                    </a:ext>
                  </a:extLst>
                </a:blip>
                <a:srcRect l="1871" t="2537" r="4622" b="17501"/>
                <a:stretch/>
              </p:blipFill>
              <p:spPr>
                <a:xfrm>
                  <a:off x="1786003" y="3837281"/>
                  <a:ext cx="2728761" cy="2392069"/>
                </a:xfrm>
                <a:prstGeom prst="rect">
                  <a:avLst/>
                </a:prstGeom>
                <a:ln>
                  <a:noFill/>
                </a:ln>
                <a:effectLst>
                  <a:softEdge rad="38100"/>
                </a:effectLst>
              </p:spPr>
            </p:pic>
          </p:grpSp>
          <p:sp>
            <p:nvSpPr>
              <p:cNvPr id="18" name="Right Arrow 92">
                <a:extLst>
                  <a:ext uri="{FF2B5EF4-FFF2-40B4-BE49-F238E27FC236}">
                    <a16:creationId xmlns:a16="http://schemas.microsoft.com/office/drawing/2014/main" xmlns="" id="{DCC481EE-8A3E-4C9A-974F-2E4D086D4318}"/>
                  </a:ext>
                </a:extLst>
              </p:cNvPr>
              <p:cNvSpPr/>
              <p:nvPr/>
            </p:nvSpPr>
            <p:spPr>
              <a:xfrm flipV="1">
                <a:off x="6311737" y="1534111"/>
                <a:ext cx="373587" cy="201908"/>
              </a:xfrm>
              <a:prstGeom prst="right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xmlns="" val="117458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6F69F1E6-073E-043D-01FC-DE496F3524EC}"/>
              </a:ext>
            </a:extLst>
          </p:cNvPr>
          <p:cNvSpPr/>
          <p:nvPr/>
        </p:nvSpPr>
        <p:spPr>
          <a:xfrm>
            <a:off x="183766" y="1850235"/>
            <a:ext cx="9411647" cy="2045744"/>
          </a:xfrm>
          <a:prstGeom prst="roundRect">
            <a:avLst>
              <a:gd name="adj" fmla="val 5129"/>
            </a:avLst>
          </a:prstGeom>
          <a:solidFill>
            <a:srgbClr val="FF66FF">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3988CC0-5E63-C844-28B9-01BFB5C53D29}"/>
              </a:ext>
            </a:extLst>
          </p:cNvPr>
          <p:cNvSpPr txBox="1"/>
          <p:nvPr/>
        </p:nvSpPr>
        <p:spPr>
          <a:xfrm>
            <a:off x="183766" y="830468"/>
            <a:ext cx="4349780" cy="830997"/>
          </a:xfrm>
          <a:prstGeom prst="rect">
            <a:avLst/>
          </a:prstGeom>
          <a:noFill/>
        </p:spPr>
        <p:txBody>
          <a:bodyPr wrap="square">
            <a:spAutoFit/>
          </a:bodyPr>
          <a:lstStyle/>
          <a:p>
            <a:r>
              <a:rPr lang="en-GB" sz="2000" b="1" dirty="0">
                <a:solidFill>
                  <a:srgbClr val="000099"/>
                </a:solidFill>
                <a:latin typeface="Cambria" panose="02040503050406030204" pitchFamily="18" charset="0"/>
                <a:ea typeface="Cambria" panose="02040503050406030204" pitchFamily="18" charset="0"/>
              </a:rPr>
              <a:t>Application in Different </a:t>
            </a:r>
          </a:p>
          <a:p>
            <a:r>
              <a:rPr lang="en-GB" sz="2800" b="1" dirty="0">
                <a:solidFill>
                  <a:srgbClr val="FF0000"/>
                </a:solidFill>
                <a:latin typeface="Cambria" panose="02040503050406030204" pitchFamily="18" charset="0"/>
                <a:ea typeface="Cambria" panose="02040503050406030204" pitchFamily="18" charset="0"/>
              </a:rPr>
              <a:t>Specializations Domains?</a:t>
            </a:r>
            <a:endParaRPr lang="en-GB" sz="20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xmlns="" id="{B984A237-9DDD-7034-1626-C14595FE86CD}"/>
              </a:ext>
            </a:extLst>
          </p:cNvPr>
          <p:cNvSpPr txBox="1"/>
          <p:nvPr/>
        </p:nvSpPr>
        <p:spPr>
          <a:xfrm>
            <a:off x="324090" y="1843951"/>
            <a:ext cx="9028254" cy="1846659"/>
          </a:xfrm>
          <a:prstGeom prst="rect">
            <a:avLst/>
          </a:prstGeom>
          <a:noFill/>
        </p:spPr>
        <p:txBody>
          <a:bodyPr wrap="square">
            <a:spAutoFit/>
          </a:bodyPr>
          <a:lstStyle/>
          <a:p>
            <a:r>
              <a:rPr lang="en-US" sz="2000" b="1" dirty="0"/>
              <a:t>Artificial Intelligence:</a:t>
            </a:r>
          </a:p>
          <a:p>
            <a:endParaRPr lang="en-US" sz="1200" dirty="0"/>
          </a:p>
          <a:p>
            <a:pPr marL="285750" indent="-285750">
              <a:buFont typeface="Arial" panose="020B0604020202020204" pitchFamily="34" charset="0"/>
              <a:buChar char="•"/>
            </a:pPr>
            <a:r>
              <a:rPr lang="en-US" sz="2000" dirty="0"/>
              <a:t>Natural Language Processing (NLP).</a:t>
            </a:r>
          </a:p>
          <a:p>
            <a:pPr marL="285750" indent="-285750">
              <a:buFont typeface="Arial" panose="020B0604020202020204" pitchFamily="34" charset="0"/>
              <a:buChar char="•"/>
            </a:pPr>
            <a:r>
              <a:rPr lang="en-US" sz="2000" dirty="0"/>
              <a:t>Computer Vision for object detection.</a:t>
            </a:r>
          </a:p>
          <a:p>
            <a:pPr marL="285750" indent="-285750">
              <a:buFont typeface="Arial" panose="020B0604020202020204" pitchFamily="34" charset="0"/>
              <a:buChar char="•"/>
            </a:pPr>
            <a:r>
              <a:rPr lang="en-US" sz="2000" dirty="0"/>
              <a:t>Reinforcement Learning for optimizing control systems.</a:t>
            </a:r>
          </a:p>
          <a:p>
            <a:pPr marL="285750" indent="-285750">
              <a:buFont typeface="Arial" panose="020B0604020202020204" pitchFamily="34" charset="0"/>
              <a:buChar char="•"/>
            </a:pPr>
            <a:r>
              <a:rPr lang="en-US" sz="2000" dirty="0"/>
              <a:t>AI-powered recommendation systems for personalized content suggestions.</a:t>
            </a:r>
          </a:p>
        </p:txBody>
      </p:sp>
      <p:sp>
        <p:nvSpPr>
          <p:cNvPr id="8" name="Rectangle: Rounded Corners 7">
            <a:extLst>
              <a:ext uri="{FF2B5EF4-FFF2-40B4-BE49-F238E27FC236}">
                <a16:creationId xmlns:a16="http://schemas.microsoft.com/office/drawing/2014/main" xmlns="" id="{426EE564-55A4-3082-04D7-0693C66C016A}"/>
              </a:ext>
            </a:extLst>
          </p:cNvPr>
          <p:cNvSpPr/>
          <p:nvPr/>
        </p:nvSpPr>
        <p:spPr>
          <a:xfrm>
            <a:off x="2083443" y="4317572"/>
            <a:ext cx="9969157" cy="2045744"/>
          </a:xfrm>
          <a:prstGeom prst="roundRect">
            <a:avLst>
              <a:gd name="adj" fmla="val 5129"/>
            </a:avLst>
          </a:prstGeom>
          <a:solidFill>
            <a:srgbClr val="00B0F0">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D4E17DDA-0CB3-2CB0-73AD-E81C2AEC78C1}"/>
              </a:ext>
            </a:extLst>
          </p:cNvPr>
          <p:cNvSpPr txBox="1"/>
          <p:nvPr/>
        </p:nvSpPr>
        <p:spPr>
          <a:xfrm>
            <a:off x="2083444" y="4311288"/>
            <a:ext cx="9969158" cy="1952842"/>
          </a:xfrm>
          <a:prstGeom prst="rect">
            <a:avLst/>
          </a:prstGeom>
          <a:noFill/>
        </p:spPr>
        <p:txBody>
          <a:bodyPr wrap="square">
            <a:spAutoFit/>
          </a:bodyPr>
          <a:lstStyle/>
          <a:p>
            <a:r>
              <a:rPr lang="en-US" sz="2000" b="1" dirty="0"/>
              <a:t>Cloud Computing:</a:t>
            </a:r>
          </a:p>
          <a:p>
            <a:endParaRPr lang="en-US" sz="1100" b="1" dirty="0"/>
          </a:p>
          <a:p>
            <a:pPr marL="342900" indent="-342900">
              <a:lnSpc>
                <a:spcPct val="150000"/>
              </a:lnSpc>
              <a:buFont typeface="Arial" panose="020B0604020202020204" pitchFamily="34" charset="0"/>
              <a:buChar char="•"/>
            </a:pPr>
            <a:r>
              <a:rPr lang="en-US" sz="2000" dirty="0"/>
              <a:t>AI-based </a:t>
            </a:r>
            <a:r>
              <a:rPr lang="en-US" sz="2000" dirty="0">
                <a:solidFill>
                  <a:srgbClr val="E23810"/>
                </a:solidFill>
              </a:rPr>
              <a:t>resource allocation and workload optimization </a:t>
            </a:r>
            <a:r>
              <a:rPr lang="en-US" sz="2000" dirty="0"/>
              <a:t>in cloud infrastructure.</a:t>
            </a:r>
          </a:p>
          <a:p>
            <a:pPr marL="342900" indent="-342900">
              <a:lnSpc>
                <a:spcPct val="150000"/>
              </a:lnSpc>
              <a:buFont typeface="Arial" panose="020B0604020202020204" pitchFamily="34" charset="0"/>
              <a:buChar char="•"/>
            </a:pPr>
            <a:r>
              <a:rPr lang="en-US" sz="2000" dirty="0">
                <a:solidFill>
                  <a:srgbClr val="FE7E00"/>
                </a:solidFill>
              </a:rPr>
              <a:t>Anomaly detection </a:t>
            </a:r>
            <a:r>
              <a:rPr lang="en-US" sz="2000" dirty="0"/>
              <a:t>to identify unusual activities and potential security breaches.</a:t>
            </a:r>
          </a:p>
          <a:p>
            <a:pPr marL="342900" indent="-342900">
              <a:lnSpc>
                <a:spcPct val="150000"/>
              </a:lnSpc>
              <a:buFont typeface="Arial" panose="020B0604020202020204" pitchFamily="34" charset="0"/>
              <a:buChar char="•"/>
            </a:pPr>
            <a:r>
              <a:rPr lang="en-US" sz="2000" dirty="0">
                <a:solidFill>
                  <a:srgbClr val="FE7E00"/>
                </a:solidFill>
              </a:rPr>
              <a:t>Predictive maintenance for cloud servers </a:t>
            </a:r>
            <a:r>
              <a:rPr lang="en-US" sz="2000" dirty="0"/>
              <a:t>and data centers.</a:t>
            </a:r>
          </a:p>
        </p:txBody>
      </p:sp>
      <p:pic>
        <p:nvPicPr>
          <p:cNvPr id="12" name="Picture 11" descr="A black and white robot with blue lights&#10;&#10;Description automatically generated">
            <a:extLst>
              <a:ext uri="{FF2B5EF4-FFF2-40B4-BE49-F238E27FC236}">
                <a16:creationId xmlns:a16="http://schemas.microsoft.com/office/drawing/2014/main" xmlns="" id="{BC568496-BD2D-3FA4-D20B-55377A393F2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24821" t="16371"/>
          <a:stretch/>
        </p:blipFill>
        <p:spPr>
          <a:xfrm>
            <a:off x="9492668" y="1843951"/>
            <a:ext cx="2559932" cy="2058312"/>
          </a:xfrm>
          <a:prstGeom prst="rect">
            <a:avLst/>
          </a:prstGeom>
        </p:spPr>
      </p:pic>
      <p:pic>
        <p:nvPicPr>
          <p:cNvPr id="14" name="Picture 13" descr="A group of people working on computers&#10;&#10;Description automatically generated">
            <a:extLst>
              <a:ext uri="{FF2B5EF4-FFF2-40B4-BE49-F238E27FC236}">
                <a16:creationId xmlns:a16="http://schemas.microsoft.com/office/drawing/2014/main" xmlns="" id="{7B4508D6-60AD-C0AC-7251-A457560B1BB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4311288"/>
            <a:ext cx="2075937" cy="2052028"/>
          </a:xfrm>
          <a:prstGeom prst="rect">
            <a:avLst/>
          </a:prstGeom>
        </p:spPr>
      </p:pic>
    </p:spTree>
    <p:extLst>
      <p:ext uri="{BB962C8B-B14F-4D97-AF65-F5344CB8AC3E}">
        <p14:creationId xmlns:p14="http://schemas.microsoft.com/office/powerpoint/2010/main" xmlns="" val="2663531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Reinforcement Learning</a:t>
            </a:r>
          </a:p>
        </p:txBody>
      </p:sp>
      <p:pic>
        <p:nvPicPr>
          <p:cNvPr id="14" name="Picture 13">
            <a:extLst>
              <a:ext uri="{FF2B5EF4-FFF2-40B4-BE49-F238E27FC236}">
                <a16:creationId xmlns:a16="http://schemas.microsoft.com/office/drawing/2014/main" xmlns="" id="{A2551AB7-6BC8-454F-AD64-2CC8BEAD699F}"/>
              </a:ext>
            </a:extLst>
          </p:cNvPr>
          <p:cNvPicPr>
            <a:picLocks noChangeAspect="1"/>
          </p:cNvPicPr>
          <p:nvPr/>
        </p:nvPicPr>
        <p:blipFill rotWithShape="1">
          <a:blip r:embed="rId2"/>
          <a:srcRect r="66972"/>
          <a:stretch/>
        </p:blipFill>
        <p:spPr>
          <a:xfrm>
            <a:off x="5737934" y="1097645"/>
            <a:ext cx="3321356" cy="2099336"/>
          </a:xfrm>
          <a:prstGeom prst="rect">
            <a:avLst/>
          </a:prstGeom>
        </p:spPr>
      </p:pic>
      <p:pic>
        <p:nvPicPr>
          <p:cNvPr id="11" name="Picture 10">
            <a:extLst>
              <a:ext uri="{FF2B5EF4-FFF2-40B4-BE49-F238E27FC236}">
                <a16:creationId xmlns:a16="http://schemas.microsoft.com/office/drawing/2014/main" xmlns="" id="{3C427A86-13EE-4994-8271-0446E4AFE308}"/>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l="4725" t="27532" r="70460" b="5189"/>
          <a:stretch/>
        </p:blipFill>
        <p:spPr>
          <a:xfrm flipH="1">
            <a:off x="207395" y="1097645"/>
            <a:ext cx="1651540" cy="1147220"/>
          </a:xfrm>
          <a:prstGeom prst="rect">
            <a:avLst/>
          </a:prstGeom>
        </p:spPr>
      </p:pic>
      <p:sp>
        <p:nvSpPr>
          <p:cNvPr id="10" name="Rectangle 9">
            <a:extLst>
              <a:ext uri="{FF2B5EF4-FFF2-40B4-BE49-F238E27FC236}">
                <a16:creationId xmlns:a16="http://schemas.microsoft.com/office/drawing/2014/main" xmlns="" id="{208E65FB-D376-48E8-86A3-8E7C0A7201B2}"/>
              </a:ext>
            </a:extLst>
          </p:cNvPr>
          <p:cNvSpPr/>
          <p:nvPr/>
        </p:nvSpPr>
        <p:spPr>
          <a:xfrm>
            <a:off x="207394" y="3388663"/>
            <a:ext cx="2371129" cy="1021883"/>
          </a:xfrm>
          <a:prstGeom prst="rect">
            <a:avLst/>
          </a:prstGeom>
        </p:spPr>
        <p:txBody>
          <a:bodyPr wrap="square">
            <a:spAutoFit/>
          </a:bodyPr>
          <a:lstStyle/>
          <a:p>
            <a:pPr lvl="0">
              <a:lnSpc>
                <a:spcPct val="150000"/>
              </a:lnSpc>
            </a:pPr>
            <a:r>
              <a:rPr lang="en-US" sz="1400" b="1" dirty="0">
                <a:latin typeface="Cambria" panose="02040503050406030204" pitchFamily="18" charset="0"/>
                <a:ea typeface="Cambria" panose="02040503050406030204" pitchFamily="18" charset="0"/>
              </a:rPr>
              <a:t>Examples</a:t>
            </a:r>
            <a:endParaRPr lang="en-US" sz="1600" b="1" dirty="0">
              <a:latin typeface="Cambria" panose="02040503050406030204" pitchFamily="18" charset="0"/>
              <a:ea typeface="Cambria" panose="02040503050406030204" pitchFamily="18" charset="0"/>
            </a:endParaRPr>
          </a:p>
          <a:p>
            <a:pPr marL="285750" lvl="0" indent="-285750">
              <a:lnSpc>
                <a:spcPct val="150000"/>
              </a:lnSpc>
              <a:buFont typeface="Calibri" panose="020F0502020204030204" pitchFamily="34" charset="0"/>
              <a:buChar char="‒"/>
            </a:pPr>
            <a:r>
              <a:rPr lang="en-US" sz="1400" dirty="0">
                <a:latin typeface="Cambria" panose="02040503050406030204" pitchFamily="18" charset="0"/>
                <a:ea typeface="Cambria" panose="02040503050406030204" pitchFamily="18" charset="0"/>
              </a:rPr>
              <a:t>Markov Decision Process</a:t>
            </a:r>
          </a:p>
          <a:p>
            <a:pPr marL="285750" lvl="0" indent="-285750">
              <a:lnSpc>
                <a:spcPct val="150000"/>
              </a:lnSpc>
              <a:buFont typeface="Calibri" panose="020F0502020204030204" pitchFamily="34" charset="0"/>
              <a:buChar char="‒"/>
            </a:pPr>
            <a:r>
              <a:rPr lang="en-US" sz="1400" dirty="0">
                <a:latin typeface="Cambria" panose="02040503050406030204" pitchFamily="18" charset="0"/>
                <a:ea typeface="Cambria" panose="02040503050406030204" pitchFamily="18" charset="0"/>
              </a:rPr>
              <a:t>Q Learning</a:t>
            </a:r>
          </a:p>
        </p:txBody>
      </p:sp>
      <p:sp>
        <p:nvSpPr>
          <p:cNvPr id="2" name="TextBox 1">
            <a:extLst>
              <a:ext uri="{FF2B5EF4-FFF2-40B4-BE49-F238E27FC236}">
                <a16:creationId xmlns:a16="http://schemas.microsoft.com/office/drawing/2014/main" xmlns="" id="{5975EAB2-713D-4FD2-9228-B355526D6E01}"/>
              </a:ext>
            </a:extLst>
          </p:cNvPr>
          <p:cNvSpPr txBox="1"/>
          <p:nvPr/>
        </p:nvSpPr>
        <p:spPr>
          <a:xfrm>
            <a:off x="92209" y="2147856"/>
            <a:ext cx="2035445" cy="707886"/>
          </a:xfrm>
          <a:prstGeom prst="rect">
            <a:avLst/>
          </a:prstGeom>
          <a:noFill/>
        </p:spPr>
        <p:txBody>
          <a:bodyPr wrap="square">
            <a:spAutoFit/>
          </a:bodyPr>
          <a:lstStyle/>
          <a:p>
            <a:pPr algn="ctr"/>
            <a:r>
              <a:rPr lang="en-GB" sz="2000" b="1" dirty="0">
                <a:solidFill>
                  <a:srgbClr val="FF0000"/>
                </a:solidFill>
                <a:latin typeface="Cambria" panose="02040503050406030204" pitchFamily="18" charset="0"/>
                <a:ea typeface="Cambria" panose="02040503050406030204" pitchFamily="18" charset="0"/>
              </a:rPr>
              <a:t>Reinforcement Learning</a:t>
            </a:r>
          </a:p>
        </p:txBody>
      </p:sp>
      <p:pic>
        <p:nvPicPr>
          <p:cNvPr id="3" name="Picture 2">
            <a:extLst>
              <a:ext uri="{FF2B5EF4-FFF2-40B4-BE49-F238E27FC236}">
                <a16:creationId xmlns:a16="http://schemas.microsoft.com/office/drawing/2014/main" xmlns="" id="{9EBA69D3-C881-4F8D-ADF8-5499060E85C5}"/>
              </a:ext>
            </a:extLst>
          </p:cNvPr>
          <p:cNvPicPr>
            <a:picLocks noChangeAspect="1"/>
          </p:cNvPicPr>
          <p:nvPr/>
        </p:nvPicPr>
        <p:blipFill rotWithShape="1">
          <a:blip r:embed="rId2"/>
          <a:srcRect l="33557"/>
          <a:stretch/>
        </p:blipFill>
        <p:spPr>
          <a:xfrm>
            <a:off x="3367371" y="3565743"/>
            <a:ext cx="8062481" cy="2533166"/>
          </a:xfrm>
          <a:prstGeom prst="rect">
            <a:avLst/>
          </a:prstGeom>
        </p:spPr>
      </p:pic>
    </p:spTree>
    <p:extLst>
      <p:ext uri="{BB962C8B-B14F-4D97-AF65-F5344CB8AC3E}">
        <p14:creationId xmlns:p14="http://schemas.microsoft.com/office/powerpoint/2010/main" xmlns="" val="255983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099" y="759091"/>
            <a:ext cx="10665671"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 </a:t>
            </a:r>
            <a:r>
              <a:rPr lang="en-GB" sz="1600" dirty="0">
                <a:solidFill>
                  <a:srgbClr val="FF0000"/>
                </a:solidFill>
                <a:latin typeface="Cambria" panose="02040503050406030204" pitchFamily="18" charset="0"/>
                <a:ea typeface="Cambria" panose="02040503050406030204" pitchFamily="18" charset="0"/>
              </a:rPr>
              <a:t>Reinforcement Learning</a:t>
            </a:r>
            <a:endParaRPr lang="en-US" sz="1600" dirty="0">
              <a:solidFill>
                <a:srgbClr val="FF0000"/>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xmlns="" id="{72E320B3-CA87-43DC-9F43-9348FCE240FE}"/>
              </a:ext>
            </a:extLst>
          </p:cNvPr>
          <p:cNvPicPr>
            <a:picLocks noChangeAspect="1"/>
          </p:cNvPicPr>
          <p:nvPr/>
        </p:nvPicPr>
        <p:blipFill>
          <a:blip r:embed="rId2"/>
          <a:stretch>
            <a:fillRect/>
          </a:stretch>
        </p:blipFill>
        <p:spPr>
          <a:xfrm>
            <a:off x="732812" y="1449353"/>
            <a:ext cx="10990736" cy="3959293"/>
          </a:xfrm>
          <a:prstGeom prst="rect">
            <a:avLst/>
          </a:prstGeom>
        </p:spPr>
      </p:pic>
    </p:spTree>
    <p:extLst>
      <p:ext uri="{BB962C8B-B14F-4D97-AF65-F5344CB8AC3E}">
        <p14:creationId xmlns:p14="http://schemas.microsoft.com/office/powerpoint/2010/main" xmlns="" val="50046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2204629" y="118945"/>
            <a:ext cx="8985886" cy="369332"/>
          </a:xfrm>
          <a:prstGeom prst="rect">
            <a:avLst/>
          </a:prstGeom>
          <a:noFill/>
        </p:spPr>
        <p:txBody>
          <a:bodyPr wrap="square">
            <a:spAutoFit/>
          </a:bodyPr>
          <a:lstStyle/>
          <a:p>
            <a:r>
              <a:rPr lang="en-GB" b="1" dirty="0">
                <a:solidFill>
                  <a:schemeClr val="bg1">
                    <a:lumMod val="95000"/>
                  </a:schemeClr>
                </a:solidFill>
                <a:latin typeface="Cambria" panose="02040503050406030204" pitchFamily="18" charset="0"/>
                <a:ea typeface="Cambria" panose="02040503050406030204" pitchFamily="18" charset="0"/>
              </a:rPr>
              <a:t>Machine Learning Domains</a:t>
            </a:r>
            <a:endParaRPr lang="en-US" dirty="0">
              <a:solidFill>
                <a:schemeClr val="bg1">
                  <a:lumMod val="95000"/>
                </a:schemeClr>
              </a:solidFill>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xmlns="" id="{47E34335-2DCB-4314-9A90-0E30A5B9C7DA}"/>
              </a:ext>
            </a:extLst>
          </p:cNvPr>
          <p:cNvSpPr/>
          <p:nvPr/>
        </p:nvSpPr>
        <p:spPr>
          <a:xfrm>
            <a:off x="3541028" y="1294160"/>
            <a:ext cx="8166290" cy="1841738"/>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xmlns="" id="{20AB2E7D-3AC4-49C7-ADBC-ED1EE5A5A900}"/>
              </a:ext>
            </a:extLst>
          </p:cNvPr>
          <p:cNvGrpSpPr/>
          <p:nvPr/>
        </p:nvGrpSpPr>
        <p:grpSpPr>
          <a:xfrm>
            <a:off x="6362353" y="2655240"/>
            <a:ext cx="2428005" cy="362162"/>
            <a:chOff x="3961840" y="5300580"/>
            <a:chExt cx="2981939" cy="515601"/>
          </a:xfrm>
        </p:grpSpPr>
        <p:sp>
          <p:nvSpPr>
            <p:cNvPr id="10" name="Rectangle 9">
              <a:extLst>
                <a:ext uri="{FF2B5EF4-FFF2-40B4-BE49-F238E27FC236}">
                  <a16:creationId xmlns:a16="http://schemas.microsoft.com/office/drawing/2014/main" xmlns="" id="{51E154C6-3A7A-410B-8A67-ED5AEBFBE6AB}"/>
                </a:ext>
              </a:extLst>
            </p:cNvPr>
            <p:cNvSpPr/>
            <p:nvPr/>
          </p:nvSpPr>
          <p:spPr>
            <a:xfrm>
              <a:off x="3961840" y="5310992"/>
              <a:ext cx="2981939" cy="505189"/>
            </a:xfrm>
            <a:prstGeom prst="rect">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1" name="TextBox 10">
              <a:extLst>
                <a:ext uri="{FF2B5EF4-FFF2-40B4-BE49-F238E27FC236}">
                  <a16:creationId xmlns:a16="http://schemas.microsoft.com/office/drawing/2014/main" xmlns="" id="{FFE2538F-0260-410B-95E7-C509DDD3A0D1}"/>
                </a:ext>
              </a:extLst>
            </p:cNvPr>
            <p:cNvSpPr txBox="1"/>
            <p:nvPr/>
          </p:nvSpPr>
          <p:spPr>
            <a:xfrm>
              <a:off x="3961840" y="5300580"/>
              <a:ext cx="2971436" cy="369331"/>
            </a:xfrm>
            <a:prstGeom prst="rect">
              <a:avLst/>
            </a:prstGeom>
            <a:noFill/>
          </p:spPr>
          <p:txBody>
            <a:bodyPr wrap="square" rtlCol="0">
              <a:spAutoFit/>
            </a:bodyPr>
            <a:lstStyle/>
            <a:p>
              <a:pPr algn="ctr"/>
              <a:r>
                <a:rPr lang="en-US" dirty="0"/>
                <a:t>Signal Domain</a:t>
              </a:r>
            </a:p>
          </p:txBody>
        </p:sp>
      </p:grpSp>
      <p:grpSp>
        <p:nvGrpSpPr>
          <p:cNvPr id="12" name="Group 11">
            <a:extLst>
              <a:ext uri="{FF2B5EF4-FFF2-40B4-BE49-F238E27FC236}">
                <a16:creationId xmlns:a16="http://schemas.microsoft.com/office/drawing/2014/main" xmlns="" id="{A79945D9-E514-48D4-AD80-62AC90B4B3E2}"/>
              </a:ext>
            </a:extLst>
          </p:cNvPr>
          <p:cNvGrpSpPr/>
          <p:nvPr/>
        </p:nvGrpSpPr>
        <p:grpSpPr>
          <a:xfrm>
            <a:off x="9164411" y="2657664"/>
            <a:ext cx="2438757" cy="400640"/>
            <a:chOff x="3961840" y="5261400"/>
            <a:chExt cx="2981939" cy="554781"/>
          </a:xfrm>
        </p:grpSpPr>
        <p:sp>
          <p:nvSpPr>
            <p:cNvPr id="13" name="Rectangle 12">
              <a:extLst>
                <a:ext uri="{FF2B5EF4-FFF2-40B4-BE49-F238E27FC236}">
                  <a16:creationId xmlns:a16="http://schemas.microsoft.com/office/drawing/2014/main" xmlns="" id="{C240955C-2FAD-4642-A826-4F4986FFE2F2}"/>
                </a:ext>
              </a:extLst>
            </p:cNvPr>
            <p:cNvSpPr/>
            <p:nvPr/>
          </p:nvSpPr>
          <p:spPr>
            <a:xfrm>
              <a:off x="3961840" y="5310992"/>
              <a:ext cx="2981939" cy="505189"/>
            </a:xfrm>
            <a:prstGeom prst="rect">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xmlns="" id="{ECDA7271-BA1A-4CF9-BE14-8B7FECFAED34}"/>
                </a:ext>
              </a:extLst>
            </p:cNvPr>
            <p:cNvSpPr txBox="1"/>
            <p:nvPr/>
          </p:nvSpPr>
          <p:spPr>
            <a:xfrm>
              <a:off x="3961840" y="5261400"/>
              <a:ext cx="2971436" cy="369332"/>
            </a:xfrm>
            <a:prstGeom prst="rect">
              <a:avLst/>
            </a:prstGeom>
            <a:noFill/>
          </p:spPr>
          <p:txBody>
            <a:bodyPr wrap="square" rtlCol="0">
              <a:spAutoFit/>
            </a:bodyPr>
            <a:lstStyle/>
            <a:p>
              <a:pPr algn="ctr"/>
              <a:r>
                <a:rPr lang="en-US" dirty="0"/>
                <a:t>Image Domain</a:t>
              </a:r>
            </a:p>
          </p:txBody>
        </p:sp>
      </p:grpSp>
      <p:grpSp>
        <p:nvGrpSpPr>
          <p:cNvPr id="15" name="Group 14">
            <a:extLst>
              <a:ext uri="{FF2B5EF4-FFF2-40B4-BE49-F238E27FC236}">
                <a16:creationId xmlns:a16="http://schemas.microsoft.com/office/drawing/2014/main" xmlns="" id="{F90FF9D1-B686-4165-8B56-61D250F10572}"/>
              </a:ext>
            </a:extLst>
          </p:cNvPr>
          <p:cNvGrpSpPr/>
          <p:nvPr/>
        </p:nvGrpSpPr>
        <p:grpSpPr>
          <a:xfrm>
            <a:off x="361254" y="813999"/>
            <a:ext cx="2770927" cy="2633327"/>
            <a:chOff x="3951337" y="3340862"/>
            <a:chExt cx="2981939" cy="2555875"/>
          </a:xfrm>
        </p:grpSpPr>
        <p:sp>
          <p:nvSpPr>
            <p:cNvPr id="16" name="Rectangle 15">
              <a:extLst>
                <a:ext uri="{FF2B5EF4-FFF2-40B4-BE49-F238E27FC236}">
                  <a16:creationId xmlns:a16="http://schemas.microsoft.com/office/drawing/2014/main" xmlns="" id="{E48BE7E1-CF93-4E7A-83B2-D8699CD66723}"/>
                </a:ext>
              </a:extLst>
            </p:cNvPr>
            <p:cNvSpPr/>
            <p:nvPr/>
          </p:nvSpPr>
          <p:spPr>
            <a:xfrm>
              <a:off x="3951337" y="3340862"/>
              <a:ext cx="2981939" cy="2555875"/>
            </a:xfrm>
            <a:prstGeom prst="rect">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7" name="Rectangle 16">
              <a:extLst>
                <a:ext uri="{FF2B5EF4-FFF2-40B4-BE49-F238E27FC236}">
                  <a16:creationId xmlns:a16="http://schemas.microsoft.com/office/drawing/2014/main" xmlns="" id="{6C1AFDBC-1251-49A3-BABC-FED06A648BBA}"/>
                </a:ext>
              </a:extLst>
            </p:cNvPr>
            <p:cNvSpPr/>
            <p:nvPr/>
          </p:nvSpPr>
          <p:spPr>
            <a:xfrm>
              <a:off x="4045846" y="5310992"/>
              <a:ext cx="2792918" cy="505189"/>
            </a:xfrm>
            <a:prstGeom prst="rect">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8" name="TextBox 17">
              <a:extLst>
                <a:ext uri="{FF2B5EF4-FFF2-40B4-BE49-F238E27FC236}">
                  <a16:creationId xmlns:a16="http://schemas.microsoft.com/office/drawing/2014/main" xmlns="" id="{ADF36521-0B03-4B5F-BC0C-7AB6EF3A1183}"/>
                </a:ext>
              </a:extLst>
            </p:cNvPr>
            <p:cNvSpPr txBox="1"/>
            <p:nvPr/>
          </p:nvSpPr>
          <p:spPr>
            <a:xfrm>
              <a:off x="4045848" y="5385943"/>
              <a:ext cx="2758705" cy="369332"/>
            </a:xfrm>
            <a:prstGeom prst="rect">
              <a:avLst/>
            </a:prstGeom>
            <a:noFill/>
          </p:spPr>
          <p:txBody>
            <a:bodyPr wrap="square" rtlCol="0">
              <a:spAutoFit/>
            </a:bodyPr>
            <a:lstStyle/>
            <a:p>
              <a:pPr algn="ctr"/>
              <a:r>
                <a:rPr lang="en-US" dirty="0"/>
                <a:t>Data Science</a:t>
              </a:r>
            </a:p>
          </p:txBody>
        </p:sp>
      </p:grpSp>
      <p:sp>
        <p:nvSpPr>
          <p:cNvPr id="19" name="Rectangle 18">
            <a:extLst>
              <a:ext uri="{FF2B5EF4-FFF2-40B4-BE49-F238E27FC236}">
                <a16:creationId xmlns:a16="http://schemas.microsoft.com/office/drawing/2014/main" xmlns="" id="{0C0F8D81-02BD-4C6E-88EF-1EFB26EF3720}"/>
              </a:ext>
            </a:extLst>
          </p:cNvPr>
          <p:cNvSpPr/>
          <p:nvPr/>
        </p:nvSpPr>
        <p:spPr>
          <a:xfrm>
            <a:off x="3549619" y="2677994"/>
            <a:ext cx="2438757" cy="354848"/>
          </a:xfrm>
          <a:prstGeom prst="rect">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20" name="TextBox 19">
            <a:extLst>
              <a:ext uri="{FF2B5EF4-FFF2-40B4-BE49-F238E27FC236}">
                <a16:creationId xmlns:a16="http://schemas.microsoft.com/office/drawing/2014/main" xmlns="" id="{3A5963E2-D491-4494-AC48-405E2E9CAA02}"/>
              </a:ext>
            </a:extLst>
          </p:cNvPr>
          <p:cNvSpPr txBox="1"/>
          <p:nvPr/>
        </p:nvSpPr>
        <p:spPr>
          <a:xfrm>
            <a:off x="3549619" y="2655690"/>
            <a:ext cx="2430167" cy="259421"/>
          </a:xfrm>
          <a:prstGeom prst="rect">
            <a:avLst/>
          </a:prstGeom>
          <a:noFill/>
        </p:spPr>
        <p:txBody>
          <a:bodyPr wrap="square" rtlCol="0">
            <a:spAutoFit/>
          </a:bodyPr>
          <a:lstStyle/>
          <a:p>
            <a:pPr algn="ctr"/>
            <a:r>
              <a:rPr lang="en-US" dirty="0"/>
              <a:t>Text Domain </a:t>
            </a:r>
          </a:p>
        </p:txBody>
      </p:sp>
      <p:pic>
        <p:nvPicPr>
          <p:cNvPr id="21" name="Picture 20">
            <a:extLst>
              <a:ext uri="{FF2B5EF4-FFF2-40B4-BE49-F238E27FC236}">
                <a16:creationId xmlns:a16="http://schemas.microsoft.com/office/drawing/2014/main" xmlns="" id="{6B95C145-C8F2-458F-A403-F14CFEFA673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076" y="859642"/>
            <a:ext cx="2595281" cy="1932052"/>
          </a:xfrm>
          <a:prstGeom prst="rect">
            <a:avLst/>
          </a:prstGeom>
        </p:spPr>
      </p:pic>
      <p:pic>
        <p:nvPicPr>
          <p:cNvPr id="22" name="Picture 21">
            <a:extLst>
              <a:ext uri="{FF2B5EF4-FFF2-40B4-BE49-F238E27FC236}">
                <a16:creationId xmlns:a16="http://schemas.microsoft.com/office/drawing/2014/main" xmlns="" id="{97FCD3D5-35FA-4EB5-A1C1-11324C96648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39310" y="1353050"/>
            <a:ext cx="2440438" cy="1302189"/>
          </a:xfrm>
          <a:prstGeom prst="rect">
            <a:avLst/>
          </a:prstGeom>
        </p:spPr>
      </p:pic>
      <p:pic>
        <p:nvPicPr>
          <p:cNvPr id="23" name="Picture 22">
            <a:extLst>
              <a:ext uri="{FF2B5EF4-FFF2-40B4-BE49-F238E27FC236}">
                <a16:creationId xmlns:a16="http://schemas.microsoft.com/office/drawing/2014/main" xmlns="" id="{544CADAF-F57D-4092-9135-0A8EEC538CE4}"/>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200" t="8305" r="2187" b="1639"/>
          <a:stretch/>
        </p:blipFill>
        <p:spPr>
          <a:xfrm>
            <a:off x="6362353" y="1353051"/>
            <a:ext cx="2419453" cy="1281922"/>
          </a:xfrm>
          <a:prstGeom prst="rect">
            <a:avLst/>
          </a:prstGeom>
        </p:spPr>
      </p:pic>
      <p:pic>
        <p:nvPicPr>
          <p:cNvPr id="24" name="Picture 23">
            <a:extLst>
              <a:ext uri="{FF2B5EF4-FFF2-40B4-BE49-F238E27FC236}">
                <a16:creationId xmlns:a16="http://schemas.microsoft.com/office/drawing/2014/main" xmlns="" id="{AA4A5B23-4E19-4D01-A721-B4815106BBF4}"/>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2679" t="12677" r="20109" b="14098"/>
          <a:stretch/>
        </p:blipFill>
        <p:spPr>
          <a:xfrm>
            <a:off x="9164411" y="1347949"/>
            <a:ext cx="2430167" cy="1314604"/>
          </a:xfrm>
          <a:prstGeom prst="rect">
            <a:avLst/>
          </a:prstGeom>
        </p:spPr>
      </p:pic>
      <p:grpSp>
        <p:nvGrpSpPr>
          <p:cNvPr id="25" name="Group 24">
            <a:extLst>
              <a:ext uri="{FF2B5EF4-FFF2-40B4-BE49-F238E27FC236}">
                <a16:creationId xmlns:a16="http://schemas.microsoft.com/office/drawing/2014/main" xmlns="" id="{B187E172-7F7F-4A3B-A5A9-FF1C190DD56B}"/>
              </a:ext>
            </a:extLst>
          </p:cNvPr>
          <p:cNvGrpSpPr/>
          <p:nvPr/>
        </p:nvGrpSpPr>
        <p:grpSpPr>
          <a:xfrm>
            <a:off x="2046439" y="2997182"/>
            <a:ext cx="8348257" cy="3214071"/>
            <a:chOff x="2008902" y="3019534"/>
            <a:chExt cx="8348257" cy="3214071"/>
          </a:xfrm>
        </p:grpSpPr>
        <p:grpSp>
          <p:nvGrpSpPr>
            <p:cNvPr id="26" name="Group 25">
              <a:extLst>
                <a:ext uri="{FF2B5EF4-FFF2-40B4-BE49-F238E27FC236}">
                  <a16:creationId xmlns:a16="http://schemas.microsoft.com/office/drawing/2014/main" xmlns="" id="{D0F9D9AE-80C4-49B5-8D48-43B89190703A}"/>
                </a:ext>
              </a:extLst>
            </p:cNvPr>
            <p:cNvGrpSpPr/>
            <p:nvPr/>
          </p:nvGrpSpPr>
          <p:grpSpPr>
            <a:xfrm>
              <a:off x="2008902" y="3933362"/>
              <a:ext cx="8348257" cy="2300243"/>
              <a:chOff x="2008902" y="3933362"/>
              <a:chExt cx="8348257" cy="2300243"/>
            </a:xfrm>
          </p:grpSpPr>
          <p:sp>
            <p:nvSpPr>
              <p:cNvPr id="28" name="TextBox 27">
                <a:extLst>
                  <a:ext uri="{FF2B5EF4-FFF2-40B4-BE49-F238E27FC236}">
                    <a16:creationId xmlns:a16="http://schemas.microsoft.com/office/drawing/2014/main" xmlns="" id="{39684F8A-93A9-4475-8C57-C666BDDE95CC}"/>
                  </a:ext>
                </a:extLst>
              </p:cNvPr>
              <p:cNvSpPr txBox="1"/>
              <p:nvPr/>
            </p:nvSpPr>
            <p:spPr>
              <a:xfrm>
                <a:off x="2008902" y="3933362"/>
                <a:ext cx="6463629" cy="646331"/>
              </a:xfrm>
              <a:prstGeom prst="rect">
                <a:avLst/>
              </a:prstGeom>
              <a:noFill/>
            </p:spPr>
            <p:txBody>
              <a:bodyPr wrap="none" rtlCol="0">
                <a:spAutoFit/>
              </a:bodyPr>
              <a:lstStyle/>
              <a:p>
                <a:r>
                  <a:rPr lang="en-US" dirty="0"/>
                  <a:t>Machine is trained to analyze the signals from various sources like: </a:t>
                </a:r>
              </a:p>
              <a:p>
                <a:r>
                  <a:rPr lang="en-US" dirty="0"/>
                  <a:t> </a:t>
                </a:r>
              </a:p>
            </p:txBody>
          </p:sp>
          <p:grpSp>
            <p:nvGrpSpPr>
              <p:cNvPr id="29" name="Group 28">
                <a:extLst>
                  <a:ext uri="{FF2B5EF4-FFF2-40B4-BE49-F238E27FC236}">
                    <a16:creationId xmlns:a16="http://schemas.microsoft.com/office/drawing/2014/main" xmlns="" id="{2E7EDFDB-F531-43F3-8267-FD9AE59A66E6}"/>
                  </a:ext>
                </a:extLst>
              </p:cNvPr>
              <p:cNvGrpSpPr/>
              <p:nvPr/>
            </p:nvGrpSpPr>
            <p:grpSpPr>
              <a:xfrm>
                <a:off x="2167091" y="4523498"/>
                <a:ext cx="8190068" cy="1710107"/>
                <a:chOff x="1388647" y="4439706"/>
                <a:chExt cx="8190068" cy="1710107"/>
              </a:xfrm>
            </p:grpSpPr>
            <p:grpSp>
              <p:nvGrpSpPr>
                <p:cNvPr id="30" name="Group 29">
                  <a:extLst>
                    <a:ext uri="{FF2B5EF4-FFF2-40B4-BE49-F238E27FC236}">
                      <a16:creationId xmlns:a16="http://schemas.microsoft.com/office/drawing/2014/main" xmlns="" id="{AA8BCAA6-8815-4CDA-846C-DA91FD779BCA}"/>
                    </a:ext>
                  </a:extLst>
                </p:cNvPr>
                <p:cNvGrpSpPr/>
                <p:nvPr/>
              </p:nvGrpSpPr>
              <p:grpSpPr>
                <a:xfrm>
                  <a:off x="1896221" y="4505431"/>
                  <a:ext cx="7682494" cy="1644382"/>
                  <a:chOff x="1896221" y="4505431"/>
                  <a:chExt cx="7682494" cy="1644382"/>
                </a:xfrm>
              </p:grpSpPr>
              <p:sp>
                <p:nvSpPr>
                  <p:cNvPr id="33" name="Rectangle 32">
                    <a:extLst>
                      <a:ext uri="{FF2B5EF4-FFF2-40B4-BE49-F238E27FC236}">
                        <a16:creationId xmlns:a16="http://schemas.microsoft.com/office/drawing/2014/main" xmlns="" id="{78603090-165A-4B3B-8F9E-750924A2EB8E}"/>
                      </a:ext>
                    </a:extLst>
                  </p:cNvPr>
                  <p:cNvSpPr/>
                  <p:nvPr/>
                </p:nvSpPr>
                <p:spPr>
                  <a:xfrm>
                    <a:off x="1896221" y="5780481"/>
                    <a:ext cx="7682494" cy="369332"/>
                  </a:xfrm>
                  <a:prstGeom prst="rect">
                    <a:avLst/>
                  </a:prstGeom>
                </p:spPr>
                <p:txBody>
                  <a:bodyPr wrap="square">
                    <a:spAutoFit/>
                  </a:bodyPr>
                  <a:lstStyle/>
                  <a:p>
                    <a:r>
                      <a:rPr lang="en-US" dirty="0"/>
                      <a:t>Brain (EEG)    		Heart (ECG)		 Audio signals</a:t>
                    </a:r>
                  </a:p>
                </p:txBody>
              </p:sp>
              <p:pic>
                <p:nvPicPr>
                  <p:cNvPr id="34" name="Picture 33">
                    <a:extLst>
                      <a:ext uri="{FF2B5EF4-FFF2-40B4-BE49-F238E27FC236}">
                        <a16:creationId xmlns:a16="http://schemas.microsoft.com/office/drawing/2014/main" xmlns="" id="{81DB48C4-BB76-44C6-8C25-150DDCC5B995}"/>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462273" y="4548850"/>
                    <a:ext cx="1816756" cy="1175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5" name="Picture 34">
                    <a:extLst>
                      <a:ext uri="{FF2B5EF4-FFF2-40B4-BE49-F238E27FC236}">
                        <a16:creationId xmlns:a16="http://schemas.microsoft.com/office/drawing/2014/main" xmlns="" id="{5B5209A8-6D9D-46A6-B84D-7C624E2FC261}"/>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200273" y="4505431"/>
                    <a:ext cx="1846344" cy="127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31" name="Picture 30">
                  <a:extLst>
                    <a:ext uri="{FF2B5EF4-FFF2-40B4-BE49-F238E27FC236}">
                      <a16:creationId xmlns:a16="http://schemas.microsoft.com/office/drawing/2014/main" xmlns="" id="{214FD0F8-2711-4A34-9407-790662AA6989}"/>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2348293" y="4439706"/>
                  <a:ext cx="1192736" cy="1280730"/>
                </a:xfrm>
                <a:prstGeom prst="rect">
                  <a:avLst/>
                </a:prstGeom>
              </p:spPr>
            </p:pic>
            <p:pic>
              <p:nvPicPr>
                <p:cNvPr id="32" name="Picture 31">
                  <a:extLst>
                    <a:ext uri="{FF2B5EF4-FFF2-40B4-BE49-F238E27FC236}">
                      <a16:creationId xmlns:a16="http://schemas.microsoft.com/office/drawing/2014/main" xmlns="" id="{BA7F1566-C808-4DCD-9B9B-9B20162B885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88647" y="4599123"/>
                  <a:ext cx="1332431" cy="1100469"/>
                </a:xfrm>
                <a:prstGeom prst="rect">
                  <a:avLst/>
                </a:prstGeom>
              </p:spPr>
            </p:pic>
          </p:grpSp>
        </p:grpSp>
        <p:sp>
          <p:nvSpPr>
            <p:cNvPr id="27" name="Isosceles Triangle 26">
              <a:extLst>
                <a:ext uri="{FF2B5EF4-FFF2-40B4-BE49-F238E27FC236}">
                  <a16:creationId xmlns:a16="http://schemas.microsoft.com/office/drawing/2014/main" xmlns="" id="{77E5A341-5376-4CB3-A379-7D46F85AA7AC}"/>
                </a:ext>
              </a:extLst>
            </p:cNvPr>
            <p:cNvSpPr/>
            <p:nvPr/>
          </p:nvSpPr>
          <p:spPr>
            <a:xfrm rot="10800000">
              <a:off x="6487892" y="3019534"/>
              <a:ext cx="541563" cy="356207"/>
            </a:xfrm>
            <a:prstGeom prst="triangle">
              <a:avLst>
                <a:gd name="adj" fmla="val 47412"/>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D29AFF88-B7FB-4861-A20B-36F8FA3FC660}"/>
              </a:ext>
            </a:extLst>
          </p:cNvPr>
          <p:cNvGrpSpPr/>
          <p:nvPr/>
        </p:nvGrpSpPr>
        <p:grpSpPr>
          <a:xfrm>
            <a:off x="2044353" y="3054625"/>
            <a:ext cx="8422419" cy="3399212"/>
            <a:chOff x="-1086156" y="3589501"/>
            <a:chExt cx="8422419" cy="3399212"/>
          </a:xfrm>
        </p:grpSpPr>
        <p:grpSp>
          <p:nvGrpSpPr>
            <p:cNvPr id="37" name="Group 36">
              <a:extLst>
                <a:ext uri="{FF2B5EF4-FFF2-40B4-BE49-F238E27FC236}">
                  <a16:creationId xmlns:a16="http://schemas.microsoft.com/office/drawing/2014/main" xmlns="" id="{5A70A1F2-C0D9-413D-9B85-B44227ADFFCA}"/>
                </a:ext>
              </a:extLst>
            </p:cNvPr>
            <p:cNvGrpSpPr/>
            <p:nvPr/>
          </p:nvGrpSpPr>
          <p:grpSpPr>
            <a:xfrm>
              <a:off x="-1086156" y="3589501"/>
              <a:ext cx="8422419" cy="3399212"/>
              <a:chOff x="2008902" y="3111392"/>
              <a:chExt cx="8422419" cy="3399212"/>
            </a:xfrm>
          </p:grpSpPr>
          <p:grpSp>
            <p:nvGrpSpPr>
              <p:cNvPr id="41" name="Group 40">
                <a:extLst>
                  <a:ext uri="{FF2B5EF4-FFF2-40B4-BE49-F238E27FC236}">
                    <a16:creationId xmlns:a16="http://schemas.microsoft.com/office/drawing/2014/main" xmlns="" id="{716CFC15-0DB0-445F-8322-44A5AACEC4F9}"/>
                  </a:ext>
                </a:extLst>
              </p:cNvPr>
              <p:cNvGrpSpPr/>
              <p:nvPr/>
            </p:nvGrpSpPr>
            <p:grpSpPr>
              <a:xfrm>
                <a:off x="2008902" y="3933362"/>
                <a:ext cx="8422419" cy="2577242"/>
                <a:chOff x="2008902" y="3933362"/>
                <a:chExt cx="8422419" cy="2577242"/>
              </a:xfrm>
            </p:grpSpPr>
            <p:sp>
              <p:nvSpPr>
                <p:cNvPr id="43" name="TextBox 42">
                  <a:extLst>
                    <a:ext uri="{FF2B5EF4-FFF2-40B4-BE49-F238E27FC236}">
                      <a16:creationId xmlns:a16="http://schemas.microsoft.com/office/drawing/2014/main" xmlns="" id="{27991BCD-18AD-4C7C-85B6-865732A6BDB9}"/>
                    </a:ext>
                  </a:extLst>
                </p:cNvPr>
                <p:cNvSpPr txBox="1"/>
                <p:nvPr/>
              </p:nvSpPr>
              <p:spPr>
                <a:xfrm>
                  <a:off x="2008902" y="3933362"/>
                  <a:ext cx="6192016" cy="369332"/>
                </a:xfrm>
                <a:prstGeom prst="rect">
                  <a:avLst/>
                </a:prstGeom>
                <a:noFill/>
              </p:spPr>
              <p:txBody>
                <a:bodyPr wrap="none" rtlCol="0">
                  <a:spAutoFit/>
                </a:bodyPr>
                <a:lstStyle/>
                <a:p>
                  <a:r>
                    <a:rPr lang="en-US" dirty="0"/>
                    <a:t>Machine learning in image domain  has several applications like:</a:t>
                  </a:r>
                </a:p>
              </p:txBody>
            </p:sp>
            <p:sp>
              <p:nvSpPr>
                <p:cNvPr id="44" name="Rectangle 43">
                  <a:extLst>
                    <a:ext uri="{FF2B5EF4-FFF2-40B4-BE49-F238E27FC236}">
                      <a16:creationId xmlns:a16="http://schemas.microsoft.com/office/drawing/2014/main" xmlns="" id="{13966FF7-A9B9-44E9-9B83-32E27F72E118}"/>
                    </a:ext>
                  </a:extLst>
                </p:cNvPr>
                <p:cNvSpPr/>
                <p:nvPr/>
              </p:nvSpPr>
              <p:spPr>
                <a:xfrm>
                  <a:off x="2241253" y="5864273"/>
                  <a:ext cx="8190068" cy="646331"/>
                </a:xfrm>
                <a:prstGeom prst="rect">
                  <a:avLst/>
                </a:prstGeom>
              </p:spPr>
              <p:txBody>
                <a:bodyPr wrap="square">
                  <a:spAutoFit/>
                </a:bodyPr>
                <a:lstStyle/>
                <a:p>
                  <a:r>
                    <a:rPr lang="en-US" dirty="0"/>
                    <a:t>Facial Recognition/		  Robotic Navigation	   Disease Detection</a:t>
                  </a:r>
                </a:p>
                <a:p>
                  <a:r>
                    <a:rPr lang="en-US" dirty="0"/>
                    <a:t>Object Detection</a:t>
                  </a:r>
                </a:p>
              </p:txBody>
            </p:sp>
          </p:grpSp>
          <p:sp>
            <p:nvSpPr>
              <p:cNvPr id="42" name="Isosceles Triangle 41">
                <a:extLst>
                  <a:ext uri="{FF2B5EF4-FFF2-40B4-BE49-F238E27FC236}">
                    <a16:creationId xmlns:a16="http://schemas.microsoft.com/office/drawing/2014/main" xmlns="" id="{40CBE8BB-69B4-4258-A74E-0433C01C6D41}"/>
                  </a:ext>
                </a:extLst>
              </p:cNvPr>
              <p:cNvSpPr/>
              <p:nvPr/>
            </p:nvSpPr>
            <p:spPr>
              <a:xfrm rot="10800000">
                <a:off x="9266146" y="3111392"/>
                <a:ext cx="541563" cy="356207"/>
              </a:xfrm>
              <a:prstGeom prst="triangle">
                <a:avLst>
                  <a:gd name="adj" fmla="val 47412"/>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grpSp>
        <p:pic>
          <p:nvPicPr>
            <p:cNvPr id="38" name="Picture 37">
              <a:extLst>
                <a:ext uri="{FF2B5EF4-FFF2-40B4-BE49-F238E27FC236}">
                  <a16:creationId xmlns:a16="http://schemas.microsoft.com/office/drawing/2014/main" xmlns="" id="{7703AE87-5844-4610-8BC2-A2A8F0E9BBA8}"/>
                </a:ext>
              </a:extLst>
            </p:cNvPr>
            <p:cNvPicPr>
              <a:picLocks noChangeAspect="1"/>
            </p:cNvPicPr>
            <p:nvPr/>
          </p:nvPicPr>
          <p:blipFill rotWithShape="1">
            <a:blip r:embed="rId10">
              <a:extLst>
                <a:ext uri="{28A0092B-C50C-407E-A947-70E740481C1C}">
                  <a14:useLocalDpi xmlns:a14="http://schemas.microsoft.com/office/drawing/2010/main" xmlns="" val="0"/>
                </a:ext>
              </a:extLst>
            </a:blip>
            <a:srcRect l="10143" r="41599"/>
            <a:stretch/>
          </p:blipFill>
          <p:spPr>
            <a:xfrm>
              <a:off x="-632503" y="4990856"/>
              <a:ext cx="1379306" cy="1451425"/>
            </a:xfrm>
            <a:prstGeom prst="rect">
              <a:avLst/>
            </a:prstGeom>
          </p:spPr>
        </p:pic>
        <p:pic>
          <p:nvPicPr>
            <p:cNvPr id="39" name="Picture 38">
              <a:extLst>
                <a:ext uri="{FF2B5EF4-FFF2-40B4-BE49-F238E27FC236}">
                  <a16:creationId xmlns:a16="http://schemas.microsoft.com/office/drawing/2014/main" xmlns="" id="{53912D28-B6D3-410E-9862-2FE4749A580A}"/>
                </a:ext>
              </a:extLst>
            </p:cNvPr>
            <p:cNvPicPr>
              <a:picLocks noChangeAspect="1"/>
            </p:cNvPicPr>
            <p:nvPr/>
          </p:nvPicPr>
          <p:blipFill rotWithShape="1">
            <a:blip r:embed="rId11" cstate="print">
              <a:extLst>
                <a:ext uri="{28A0092B-C50C-407E-A947-70E740481C1C}">
                  <a14:useLocalDpi xmlns:a14="http://schemas.microsoft.com/office/drawing/2010/main" xmlns="" val="0"/>
                </a:ext>
              </a:extLst>
            </a:blip>
            <a:srcRect l="14041" t="9399" r="14972" b="4481"/>
            <a:stretch/>
          </p:blipFill>
          <p:spPr>
            <a:xfrm>
              <a:off x="2275499" y="4990856"/>
              <a:ext cx="1432761" cy="1390413"/>
            </a:xfrm>
            <a:prstGeom prst="rect">
              <a:avLst/>
            </a:prstGeom>
          </p:spPr>
        </p:pic>
        <p:pic>
          <p:nvPicPr>
            <p:cNvPr id="40" name="Picture 39">
              <a:extLst>
                <a:ext uri="{FF2B5EF4-FFF2-40B4-BE49-F238E27FC236}">
                  <a16:creationId xmlns:a16="http://schemas.microsoft.com/office/drawing/2014/main" xmlns="" id="{B7B9E2F3-1CF3-4142-98A7-67DF5315B2C1}"/>
                </a:ext>
              </a:extLst>
            </p:cNvPr>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4826095" y="4991253"/>
              <a:ext cx="1755022" cy="1351129"/>
            </a:xfrm>
            <a:prstGeom prst="rect">
              <a:avLst/>
            </a:prstGeom>
          </p:spPr>
        </p:pic>
      </p:grpSp>
      <p:grpSp>
        <p:nvGrpSpPr>
          <p:cNvPr id="45" name="Group 44">
            <a:extLst>
              <a:ext uri="{FF2B5EF4-FFF2-40B4-BE49-F238E27FC236}">
                <a16:creationId xmlns:a16="http://schemas.microsoft.com/office/drawing/2014/main" xmlns="" id="{BF567E50-3DE0-4F5B-9962-06231AE652C9}"/>
              </a:ext>
            </a:extLst>
          </p:cNvPr>
          <p:cNvGrpSpPr/>
          <p:nvPr/>
        </p:nvGrpSpPr>
        <p:grpSpPr>
          <a:xfrm>
            <a:off x="2367630" y="3032842"/>
            <a:ext cx="10222057" cy="3302910"/>
            <a:chOff x="790995" y="491619"/>
            <a:chExt cx="10222057" cy="3302910"/>
          </a:xfrm>
        </p:grpSpPr>
        <p:grpSp>
          <p:nvGrpSpPr>
            <p:cNvPr id="46" name="Group 45">
              <a:extLst>
                <a:ext uri="{FF2B5EF4-FFF2-40B4-BE49-F238E27FC236}">
                  <a16:creationId xmlns:a16="http://schemas.microsoft.com/office/drawing/2014/main" xmlns="" id="{44B906DA-8C92-4B55-B982-BF5236D34CCA}"/>
                </a:ext>
              </a:extLst>
            </p:cNvPr>
            <p:cNvGrpSpPr/>
            <p:nvPr/>
          </p:nvGrpSpPr>
          <p:grpSpPr>
            <a:xfrm>
              <a:off x="790995" y="491619"/>
              <a:ext cx="10222057" cy="3302910"/>
              <a:chOff x="900359" y="2902370"/>
              <a:chExt cx="10222057" cy="3302910"/>
            </a:xfrm>
          </p:grpSpPr>
          <p:sp>
            <p:nvSpPr>
              <p:cNvPr id="49" name="Isosceles Triangle 48">
                <a:extLst>
                  <a:ext uri="{FF2B5EF4-FFF2-40B4-BE49-F238E27FC236}">
                    <a16:creationId xmlns:a16="http://schemas.microsoft.com/office/drawing/2014/main" xmlns="" id="{205AC3DC-1D28-41B3-A7FA-E8F1E333726B}"/>
                  </a:ext>
                </a:extLst>
              </p:cNvPr>
              <p:cNvSpPr/>
              <p:nvPr/>
            </p:nvSpPr>
            <p:spPr>
              <a:xfrm rot="10800000">
                <a:off x="2220501" y="2902370"/>
                <a:ext cx="541563" cy="356207"/>
              </a:xfrm>
              <a:prstGeom prst="triangle">
                <a:avLst>
                  <a:gd name="adj" fmla="val 47412"/>
                </a:avLst>
              </a:prstGeom>
              <a:solidFill>
                <a:schemeClr val="accent5">
                  <a:lumMod val="40000"/>
                  <a:lumOff val="60000"/>
                </a:schemeClr>
              </a:solidFill>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grpSp>
            <p:nvGrpSpPr>
              <p:cNvPr id="50" name="Group 49">
                <a:extLst>
                  <a:ext uri="{FF2B5EF4-FFF2-40B4-BE49-F238E27FC236}">
                    <a16:creationId xmlns:a16="http://schemas.microsoft.com/office/drawing/2014/main" xmlns="" id="{59391C7C-AB7B-4601-847C-9B4B59BFFFCA}"/>
                  </a:ext>
                </a:extLst>
              </p:cNvPr>
              <p:cNvGrpSpPr/>
              <p:nvPr/>
            </p:nvGrpSpPr>
            <p:grpSpPr>
              <a:xfrm>
                <a:off x="900359" y="3905037"/>
                <a:ext cx="10222057" cy="2300243"/>
                <a:chOff x="2008902" y="3933362"/>
                <a:chExt cx="9665649" cy="2300243"/>
              </a:xfrm>
            </p:grpSpPr>
            <p:sp>
              <p:nvSpPr>
                <p:cNvPr id="51" name="TextBox 50">
                  <a:extLst>
                    <a:ext uri="{FF2B5EF4-FFF2-40B4-BE49-F238E27FC236}">
                      <a16:creationId xmlns:a16="http://schemas.microsoft.com/office/drawing/2014/main" xmlns="" id="{ED25AB80-57B0-492A-BBDF-6DF68007543F}"/>
                    </a:ext>
                  </a:extLst>
                </p:cNvPr>
                <p:cNvSpPr txBox="1"/>
                <p:nvPr/>
              </p:nvSpPr>
              <p:spPr>
                <a:xfrm>
                  <a:off x="2008902" y="3933362"/>
                  <a:ext cx="5606874" cy="646331"/>
                </a:xfrm>
                <a:prstGeom prst="rect">
                  <a:avLst/>
                </a:prstGeom>
                <a:noFill/>
              </p:spPr>
              <p:txBody>
                <a:bodyPr wrap="none" rtlCol="0">
                  <a:spAutoFit/>
                </a:bodyPr>
                <a:lstStyle/>
                <a:p>
                  <a:r>
                    <a:rPr lang="en-US" dirty="0"/>
                    <a:t>Machine learning in text domain  has several applications like:</a:t>
                  </a:r>
                </a:p>
                <a:p>
                  <a:r>
                    <a:rPr lang="en-US" dirty="0"/>
                    <a:t> </a:t>
                  </a:r>
                </a:p>
              </p:txBody>
            </p:sp>
            <p:sp>
              <p:nvSpPr>
                <p:cNvPr id="52" name="Rectangle 51">
                  <a:extLst>
                    <a:ext uri="{FF2B5EF4-FFF2-40B4-BE49-F238E27FC236}">
                      <a16:creationId xmlns:a16="http://schemas.microsoft.com/office/drawing/2014/main" xmlns="" id="{3A366674-C57C-4ADA-8466-33425746C404}"/>
                    </a:ext>
                  </a:extLst>
                </p:cNvPr>
                <p:cNvSpPr/>
                <p:nvPr/>
              </p:nvSpPr>
              <p:spPr>
                <a:xfrm>
                  <a:off x="2241252" y="5864273"/>
                  <a:ext cx="9433299" cy="369332"/>
                </a:xfrm>
                <a:prstGeom prst="rect">
                  <a:avLst/>
                </a:prstGeom>
              </p:spPr>
              <p:txBody>
                <a:bodyPr wrap="square">
                  <a:spAutoFit/>
                </a:bodyPr>
                <a:lstStyle/>
                <a:p>
                  <a:r>
                    <a:rPr lang="en-US" dirty="0"/>
                    <a:t>     Text Mining		                       Natural Language Processing	</a:t>
                  </a:r>
                </a:p>
              </p:txBody>
            </p:sp>
          </p:grpSp>
        </p:grpSp>
        <p:pic>
          <p:nvPicPr>
            <p:cNvPr id="47" name="Picture 46">
              <a:extLst>
                <a:ext uri="{FF2B5EF4-FFF2-40B4-BE49-F238E27FC236}">
                  <a16:creationId xmlns:a16="http://schemas.microsoft.com/office/drawing/2014/main" xmlns="" id="{6AB8132A-4DFF-4D0A-8E0C-10A3E858391D}"/>
                </a:ext>
              </a:extLst>
            </p:cNvPr>
            <p:cNvPicPr>
              <a:picLocks noChangeAspect="1"/>
            </p:cNvPicPr>
            <p:nvPr/>
          </p:nvPicPr>
          <p:blipFill rotWithShape="1">
            <a:blip r:embed="rId13">
              <a:extLst>
                <a:ext uri="{28A0092B-C50C-407E-A947-70E740481C1C}">
                  <a14:useLocalDpi xmlns:a14="http://schemas.microsoft.com/office/drawing/2010/main" xmlns="" val="0"/>
                </a:ext>
              </a:extLst>
            </a:blip>
            <a:srcRect t="11923"/>
            <a:stretch/>
          </p:blipFill>
          <p:spPr>
            <a:xfrm>
              <a:off x="868796" y="1956646"/>
              <a:ext cx="2813625" cy="1414660"/>
            </a:xfrm>
            <a:prstGeom prst="rect">
              <a:avLst/>
            </a:prstGeom>
          </p:spPr>
        </p:pic>
        <p:pic>
          <p:nvPicPr>
            <p:cNvPr id="48" name="Picture 47">
              <a:extLst>
                <a:ext uri="{FF2B5EF4-FFF2-40B4-BE49-F238E27FC236}">
                  <a16:creationId xmlns:a16="http://schemas.microsoft.com/office/drawing/2014/main" xmlns="" id="{E4C22232-1021-4EB1-975E-6A5001319C24}"/>
                </a:ext>
              </a:extLst>
            </p:cNvPr>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4889500" y="1956646"/>
              <a:ext cx="3076575" cy="1375576"/>
            </a:xfrm>
            <a:prstGeom prst="rect">
              <a:avLst/>
            </a:prstGeom>
          </p:spPr>
        </p:pic>
      </p:grpSp>
      <p:sp>
        <p:nvSpPr>
          <p:cNvPr id="53" name="Rectangle 1">
            <a:extLst>
              <a:ext uri="{FF2B5EF4-FFF2-40B4-BE49-F238E27FC236}">
                <a16:creationId xmlns:a16="http://schemas.microsoft.com/office/drawing/2014/main" xmlns="" id="{F03BD24A-1D02-4416-8EE6-C301DAE1D8D9}"/>
              </a:ext>
            </a:extLst>
          </p:cNvPr>
          <p:cNvSpPr/>
          <p:nvPr/>
        </p:nvSpPr>
        <p:spPr>
          <a:xfrm>
            <a:off x="3132181" y="799009"/>
            <a:ext cx="419868" cy="2633327"/>
          </a:xfrm>
          <a:custGeom>
            <a:avLst/>
            <a:gdLst>
              <a:gd name="connsiteX0" fmla="*/ 0 w 404878"/>
              <a:gd name="connsiteY0" fmla="*/ 0 h 2633327"/>
              <a:gd name="connsiteX1" fmla="*/ 404878 w 404878"/>
              <a:gd name="connsiteY1" fmla="*/ 0 h 2633327"/>
              <a:gd name="connsiteX2" fmla="*/ 404878 w 404878"/>
              <a:gd name="connsiteY2" fmla="*/ 2633327 h 2633327"/>
              <a:gd name="connsiteX3" fmla="*/ 0 w 404878"/>
              <a:gd name="connsiteY3" fmla="*/ 2633327 h 2633327"/>
              <a:gd name="connsiteX4" fmla="*/ 0 w 404878"/>
              <a:gd name="connsiteY4" fmla="*/ 0 h 2633327"/>
              <a:gd name="connsiteX0" fmla="*/ 0 w 419868"/>
              <a:gd name="connsiteY0" fmla="*/ 0 h 2633327"/>
              <a:gd name="connsiteX1" fmla="*/ 419868 w 419868"/>
              <a:gd name="connsiteY1" fmla="*/ 494675 h 2633327"/>
              <a:gd name="connsiteX2" fmla="*/ 404878 w 419868"/>
              <a:gd name="connsiteY2" fmla="*/ 2633327 h 2633327"/>
              <a:gd name="connsiteX3" fmla="*/ 0 w 419868"/>
              <a:gd name="connsiteY3" fmla="*/ 2633327 h 2633327"/>
              <a:gd name="connsiteX4" fmla="*/ 0 w 419868"/>
              <a:gd name="connsiteY4" fmla="*/ 0 h 2633327"/>
              <a:gd name="connsiteX0" fmla="*/ 0 w 419868"/>
              <a:gd name="connsiteY0" fmla="*/ 0 h 2633327"/>
              <a:gd name="connsiteX1" fmla="*/ 419868 w 419868"/>
              <a:gd name="connsiteY1" fmla="*/ 494675 h 2633327"/>
              <a:gd name="connsiteX2" fmla="*/ 419868 w 419868"/>
              <a:gd name="connsiteY2" fmla="*/ 2243582 h 2633327"/>
              <a:gd name="connsiteX3" fmla="*/ 0 w 419868"/>
              <a:gd name="connsiteY3" fmla="*/ 2633327 h 2633327"/>
              <a:gd name="connsiteX4" fmla="*/ 0 w 419868"/>
              <a:gd name="connsiteY4" fmla="*/ 0 h 2633327"/>
              <a:gd name="connsiteX0" fmla="*/ 0 w 419868"/>
              <a:gd name="connsiteY0" fmla="*/ 0 h 2633327"/>
              <a:gd name="connsiteX1" fmla="*/ 419868 w 419868"/>
              <a:gd name="connsiteY1" fmla="*/ 494675 h 2633327"/>
              <a:gd name="connsiteX2" fmla="*/ 419868 w 419868"/>
              <a:gd name="connsiteY2" fmla="*/ 2348513 h 2633327"/>
              <a:gd name="connsiteX3" fmla="*/ 0 w 419868"/>
              <a:gd name="connsiteY3" fmla="*/ 2633327 h 2633327"/>
              <a:gd name="connsiteX4" fmla="*/ 0 w 419868"/>
              <a:gd name="connsiteY4" fmla="*/ 0 h 26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8" h="2633327">
                <a:moveTo>
                  <a:pt x="0" y="0"/>
                </a:moveTo>
                <a:lnTo>
                  <a:pt x="419868" y="494675"/>
                </a:lnTo>
                <a:lnTo>
                  <a:pt x="419868" y="2348513"/>
                </a:lnTo>
                <a:lnTo>
                  <a:pt x="0" y="2633327"/>
                </a:lnTo>
                <a:lnTo>
                  <a:pt x="0" y="0"/>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rtlCol="0" anchor="ctr"/>
          <a:lstStyle/>
          <a:p>
            <a:pPr algn="ctr"/>
            <a:endParaRPr lang="en-US"/>
          </a:p>
        </p:txBody>
      </p:sp>
    </p:spTree>
    <p:extLst>
      <p:ext uri="{BB962C8B-B14F-4D97-AF65-F5344CB8AC3E}">
        <p14:creationId xmlns:p14="http://schemas.microsoft.com/office/powerpoint/2010/main" xmlns="" val="1666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5"/>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5"/>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2193916" y="83190"/>
            <a:ext cx="8186406" cy="400110"/>
          </a:xfrm>
          <a:prstGeom prst="rect">
            <a:avLst/>
          </a:prstGeom>
          <a:noFill/>
        </p:spPr>
        <p:txBody>
          <a:bodyPr wrap="square">
            <a:spAutoFit/>
          </a:bodyPr>
          <a:lstStyle/>
          <a:p>
            <a:r>
              <a:rPr lang="en-GB" sz="2000" b="1" dirty="0">
                <a:solidFill>
                  <a:schemeClr val="bg1">
                    <a:lumMod val="95000"/>
                  </a:schemeClr>
                </a:solidFill>
                <a:latin typeface="Cambria" panose="02040503050406030204" pitchFamily="18" charset="0"/>
                <a:ea typeface="Cambria" panose="02040503050406030204" pitchFamily="18" charset="0"/>
              </a:rPr>
              <a:t>Machine Learning Process in image</a:t>
            </a:r>
            <a:endParaRPr lang="en-US" sz="2000" dirty="0">
              <a:solidFill>
                <a:schemeClr val="bg1">
                  <a:lumMod val="95000"/>
                </a:schemeClr>
              </a:solidFill>
              <a:latin typeface="Cambria" panose="02040503050406030204" pitchFamily="18" charset="0"/>
              <a:ea typeface="Cambria" panose="02040503050406030204" pitchFamily="18" charset="0"/>
            </a:endParaRPr>
          </a:p>
        </p:txBody>
      </p:sp>
      <p:grpSp>
        <p:nvGrpSpPr>
          <p:cNvPr id="97" name="Group 96">
            <a:extLst>
              <a:ext uri="{FF2B5EF4-FFF2-40B4-BE49-F238E27FC236}">
                <a16:creationId xmlns:a16="http://schemas.microsoft.com/office/drawing/2014/main" xmlns="" id="{31290296-1278-4B18-A1B8-D1FCB09DC4F4}"/>
              </a:ext>
            </a:extLst>
          </p:cNvPr>
          <p:cNvGrpSpPr/>
          <p:nvPr/>
        </p:nvGrpSpPr>
        <p:grpSpPr>
          <a:xfrm>
            <a:off x="5013678" y="1590510"/>
            <a:ext cx="3726392" cy="3894755"/>
            <a:chOff x="5013678" y="1590510"/>
            <a:chExt cx="3726392" cy="3894755"/>
          </a:xfrm>
        </p:grpSpPr>
        <p:grpSp>
          <p:nvGrpSpPr>
            <p:cNvPr id="98" name="Group 97">
              <a:extLst>
                <a:ext uri="{FF2B5EF4-FFF2-40B4-BE49-F238E27FC236}">
                  <a16:creationId xmlns:a16="http://schemas.microsoft.com/office/drawing/2014/main" xmlns="" id="{4D67B830-45C3-4609-87F6-20ACDFE59D39}"/>
                </a:ext>
              </a:extLst>
            </p:cNvPr>
            <p:cNvGrpSpPr/>
            <p:nvPr/>
          </p:nvGrpSpPr>
          <p:grpSpPr>
            <a:xfrm>
              <a:off x="5013678" y="1590510"/>
              <a:ext cx="3726392" cy="3894755"/>
              <a:chOff x="6946743" y="2572647"/>
              <a:chExt cx="3726392" cy="3894755"/>
            </a:xfrm>
          </p:grpSpPr>
          <p:pic>
            <p:nvPicPr>
              <p:cNvPr id="100" name="Picture 99">
                <a:extLst>
                  <a:ext uri="{FF2B5EF4-FFF2-40B4-BE49-F238E27FC236}">
                    <a16:creationId xmlns:a16="http://schemas.microsoft.com/office/drawing/2014/main" xmlns="" id="{8FB45532-7736-426C-A470-866B1851B6B7}"/>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t="13623"/>
              <a:stretch/>
            </p:blipFill>
            <p:spPr>
              <a:xfrm>
                <a:off x="6946743" y="2572647"/>
                <a:ext cx="3726392" cy="3745533"/>
              </a:xfrm>
              <a:prstGeom prst="rect">
                <a:avLst/>
              </a:prstGeom>
            </p:spPr>
          </p:pic>
          <p:sp>
            <p:nvSpPr>
              <p:cNvPr id="101" name="Rectangle 100">
                <a:extLst>
                  <a:ext uri="{FF2B5EF4-FFF2-40B4-BE49-F238E27FC236}">
                    <a16:creationId xmlns:a16="http://schemas.microsoft.com/office/drawing/2014/main" xmlns="" id="{6FA2BE18-3EB5-4235-8C22-6E2EFF360006}"/>
                  </a:ext>
                </a:extLst>
              </p:cNvPr>
              <p:cNvSpPr/>
              <p:nvPr/>
            </p:nvSpPr>
            <p:spPr>
              <a:xfrm>
                <a:off x="7373111" y="6159625"/>
                <a:ext cx="3276872" cy="307777"/>
              </a:xfrm>
              <a:prstGeom prst="rect">
                <a:avLst/>
              </a:prstGeom>
            </p:spPr>
            <p:txBody>
              <a:bodyPr wrap="square">
                <a:spAutoFit/>
              </a:bodyPr>
              <a:lstStyle/>
              <a:p>
                <a:pPr algn="ctr"/>
                <a:r>
                  <a:rPr lang="en-US" sz="1400" dirty="0">
                    <a:ln w="0"/>
                    <a:solidFill>
                      <a:schemeClr val="accent5">
                        <a:lumMod val="75000"/>
                      </a:schemeClr>
                    </a:solidFill>
                    <a:latin typeface="Cambria" panose="02040503050406030204" pitchFamily="18" charset="0"/>
                    <a:cs typeface="Times New Roman" panose="02020603050405020304" pitchFamily="18" charset="0"/>
                  </a:rPr>
                  <a:t>Figure 8. Trained  classification  model</a:t>
                </a:r>
                <a:endParaRPr lang="en-US" sz="1400" dirty="0">
                  <a:solidFill>
                    <a:schemeClr val="accent5">
                      <a:lumMod val="75000"/>
                    </a:schemeClr>
                  </a:solidFill>
                </a:endParaRPr>
              </a:p>
            </p:txBody>
          </p:sp>
        </p:grpSp>
        <p:sp>
          <p:nvSpPr>
            <p:cNvPr id="99" name="Rectangle 98">
              <a:extLst>
                <a:ext uri="{FF2B5EF4-FFF2-40B4-BE49-F238E27FC236}">
                  <a16:creationId xmlns:a16="http://schemas.microsoft.com/office/drawing/2014/main" xmlns="" id="{0D254103-372E-4C60-B71A-333A97E2D0C9}"/>
                </a:ext>
              </a:extLst>
            </p:cNvPr>
            <p:cNvSpPr/>
            <p:nvPr/>
          </p:nvSpPr>
          <p:spPr>
            <a:xfrm>
              <a:off x="5512519" y="2789760"/>
              <a:ext cx="693409" cy="1407486"/>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xmlns="" id="{3B0030BB-968E-4075-AE82-E9E8A62DB8D9}"/>
              </a:ext>
            </a:extLst>
          </p:cNvPr>
          <p:cNvGrpSpPr/>
          <p:nvPr/>
        </p:nvGrpSpPr>
        <p:grpSpPr>
          <a:xfrm>
            <a:off x="4427923" y="1559397"/>
            <a:ext cx="6067359" cy="4571293"/>
            <a:chOff x="6094607" y="1838534"/>
            <a:chExt cx="5192518" cy="4495244"/>
          </a:xfrm>
        </p:grpSpPr>
        <p:pic>
          <p:nvPicPr>
            <p:cNvPr id="103" name="Picture 102">
              <a:extLst>
                <a:ext uri="{FF2B5EF4-FFF2-40B4-BE49-F238E27FC236}">
                  <a16:creationId xmlns:a16="http://schemas.microsoft.com/office/drawing/2014/main" xmlns="" id="{9FCE9B99-2A20-40B4-9DAA-1744AB3DCD74}"/>
                </a:ext>
              </a:extLst>
            </p:cNvPr>
            <p:cNvPicPr>
              <a:picLocks noChangeAspect="1"/>
            </p:cNvPicPr>
            <p:nvPr/>
          </p:nvPicPr>
          <p:blipFill rotWithShape="1">
            <a:blip r:embed="rId3"/>
            <a:srcRect l="36029" t="5575" r="2559" b="9643"/>
            <a:stretch/>
          </p:blipFill>
          <p:spPr>
            <a:xfrm>
              <a:off x="6139555" y="1838534"/>
              <a:ext cx="5147570" cy="4230474"/>
            </a:xfrm>
            <a:prstGeom prst="rect">
              <a:avLst/>
            </a:prstGeom>
            <a:ln>
              <a:noFill/>
            </a:ln>
            <a:effectLst>
              <a:outerShdw blurRad="190500" algn="tl" rotWithShape="0">
                <a:srgbClr val="000000">
                  <a:alpha val="70000"/>
                </a:srgbClr>
              </a:outerShdw>
            </a:effectLst>
          </p:spPr>
        </p:pic>
        <p:sp>
          <p:nvSpPr>
            <p:cNvPr id="104" name="Rectangle 103">
              <a:extLst>
                <a:ext uri="{FF2B5EF4-FFF2-40B4-BE49-F238E27FC236}">
                  <a16:creationId xmlns:a16="http://schemas.microsoft.com/office/drawing/2014/main" xmlns="" id="{B2ECBF4B-19D7-439E-8C37-A04492C31071}"/>
                </a:ext>
              </a:extLst>
            </p:cNvPr>
            <p:cNvSpPr/>
            <p:nvPr/>
          </p:nvSpPr>
          <p:spPr>
            <a:xfrm>
              <a:off x="6094607" y="6031121"/>
              <a:ext cx="5094133" cy="302657"/>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5. Extracting features from whole training image set [22]</a:t>
              </a:r>
              <a:endParaRPr lang="en-US" sz="1400" dirty="0">
                <a:solidFill>
                  <a:schemeClr val="accent5">
                    <a:lumMod val="75000"/>
                  </a:schemeClr>
                </a:solidFill>
              </a:endParaRPr>
            </a:p>
          </p:txBody>
        </p:sp>
      </p:grpSp>
      <p:grpSp>
        <p:nvGrpSpPr>
          <p:cNvPr id="105" name="Group 104">
            <a:extLst>
              <a:ext uri="{FF2B5EF4-FFF2-40B4-BE49-F238E27FC236}">
                <a16:creationId xmlns:a16="http://schemas.microsoft.com/office/drawing/2014/main" xmlns="" id="{02D5F960-5419-4FED-97B6-A419112B8A06}"/>
              </a:ext>
            </a:extLst>
          </p:cNvPr>
          <p:cNvGrpSpPr/>
          <p:nvPr/>
        </p:nvGrpSpPr>
        <p:grpSpPr>
          <a:xfrm>
            <a:off x="4175576" y="1843020"/>
            <a:ext cx="6060154" cy="3845079"/>
            <a:chOff x="6077410" y="2357071"/>
            <a:chExt cx="5161118" cy="3257493"/>
          </a:xfrm>
        </p:grpSpPr>
        <p:pic>
          <p:nvPicPr>
            <p:cNvPr id="106" name="Picture 105">
              <a:extLst>
                <a:ext uri="{FF2B5EF4-FFF2-40B4-BE49-F238E27FC236}">
                  <a16:creationId xmlns:a16="http://schemas.microsoft.com/office/drawing/2014/main" xmlns="" id="{F094975B-FCD1-42C1-92BB-57DE513EB0F4}"/>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6349" t="1802" r="13916" b="-1802"/>
            <a:stretch/>
          </p:blipFill>
          <p:spPr>
            <a:xfrm>
              <a:off x="6113815" y="2357071"/>
              <a:ext cx="5124713" cy="3075777"/>
            </a:xfrm>
            <a:prstGeom prst="rect">
              <a:avLst/>
            </a:prstGeom>
            <a:ln>
              <a:noFill/>
            </a:ln>
            <a:effectLst>
              <a:outerShdw blurRad="190500" algn="tl" rotWithShape="0">
                <a:srgbClr val="000000">
                  <a:alpha val="70000"/>
                </a:srgbClr>
              </a:outerShdw>
            </a:effectLst>
          </p:spPr>
        </p:pic>
        <p:sp>
          <p:nvSpPr>
            <p:cNvPr id="107" name="Rectangle 106">
              <a:extLst>
                <a:ext uri="{FF2B5EF4-FFF2-40B4-BE49-F238E27FC236}">
                  <a16:creationId xmlns:a16="http://schemas.microsoft.com/office/drawing/2014/main" xmlns="" id="{6CAE9DEB-B37E-4436-BEBC-8C6CBDF489DD}"/>
                </a:ext>
              </a:extLst>
            </p:cNvPr>
            <p:cNvSpPr/>
            <p:nvPr/>
          </p:nvSpPr>
          <p:spPr>
            <a:xfrm>
              <a:off x="6077410" y="5353820"/>
              <a:ext cx="3421086" cy="260744"/>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6. Feature selection and reduction</a:t>
              </a:r>
              <a:endParaRPr lang="en-US" sz="1400" dirty="0">
                <a:solidFill>
                  <a:schemeClr val="accent5">
                    <a:lumMod val="75000"/>
                  </a:schemeClr>
                </a:solidFill>
              </a:endParaRPr>
            </a:p>
          </p:txBody>
        </p:sp>
      </p:grpSp>
      <p:grpSp>
        <p:nvGrpSpPr>
          <p:cNvPr id="108" name="Group 107">
            <a:extLst>
              <a:ext uri="{FF2B5EF4-FFF2-40B4-BE49-F238E27FC236}">
                <a16:creationId xmlns:a16="http://schemas.microsoft.com/office/drawing/2014/main" xmlns="" id="{49A0809F-0FBF-43FB-8654-434A94565A8F}"/>
              </a:ext>
            </a:extLst>
          </p:cNvPr>
          <p:cNvGrpSpPr/>
          <p:nvPr/>
        </p:nvGrpSpPr>
        <p:grpSpPr>
          <a:xfrm>
            <a:off x="3555545" y="1845116"/>
            <a:ext cx="7942410" cy="3853918"/>
            <a:chOff x="3791724" y="4006994"/>
            <a:chExt cx="4843008" cy="2485737"/>
          </a:xfrm>
        </p:grpSpPr>
        <p:pic>
          <p:nvPicPr>
            <p:cNvPr id="109" name="Picture 108">
              <a:extLst>
                <a:ext uri="{FF2B5EF4-FFF2-40B4-BE49-F238E27FC236}">
                  <a16:creationId xmlns:a16="http://schemas.microsoft.com/office/drawing/2014/main" xmlns="" id="{C52FFC50-09D8-466D-AC93-241C43ED30DA}"/>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7367" t="7916" r="3465" b="26250"/>
            <a:stretch/>
          </p:blipFill>
          <p:spPr>
            <a:xfrm>
              <a:off x="6259150" y="4006994"/>
              <a:ext cx="2375582" cy="2320674"/>
            </a:xfrm>
            <a:prstGeom prst="rect">
              <a:avLst/>
            </a:prstGeom>
          </p:spPr>
        </p:pic>
        <p:pic>
          <p:nvPicPr>
            <p:cNvPr id="110" name="Picture 109">
              <a:extLst>
                <a:ext uri="{FF2B5EF4-FFF2-40B4-BE49-F238E27FC236}">
                  <a16:creationId xmlns:a16="http://schemas.microsoft.com/office/drawing/2014/main" xmlns="" id="{26F2F9CC-B00E-4B9D-ADC5-ACC550EAB255}"/>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r="521" b="6459"/>
            <a:stretch/>
          </p:blipFill>
          <p:spPr>
            <a:xfrm>
              <a:off x="3791724" y="4006994"/>
              <a:ext cx="2378759" cy="2320675"/>
            </a:xfrm>
            <a:prstGeom prst="rect">
              <a:avLst/>
            </a:prstGeom>
          </p:spPr>
        </p:pic>
        <p:sp>
          <p:nvSpPr>
            <p:cNvPr id="111" name="Rectangle 110">
              <a:extLst>
                <a:ext uri="{FF2B5EF4-FFF2-40B4-BE49-F238E27FC236}">
                  <a16:creationId xmlns:a16="http://schemas.microsoft.com/office/drawing/2014/main" xmlns="" id="{F8A19B18-090A-46BA-9AC6-8B704133F87C}"/>
                </a:ext>
              </a:extLst>
            </p:cNvPr>
            <p:cNvSpPr/>
            <p:nvPr/>
          </p:nvSpPr>
          <p:spPr>
            <a:xfrm>
              <a:off x="3791725" y="6294218"/>
              <a:ext cx="4843007" cy="198513"/>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4. (a) Complete chest X-Ray Image, (b) Segmented chest X-Ray Image</a:t>
              </a:r>
              <a:endParaRPr lang="en-US" sz="1400" dirty="0">
                <a:solidFill>
                  <a:schemeClr val="accent5">
                    <a:lumMod val="75000"/>
                  </a:schemeClr>
                </a:solidFill>
              </a:endParaRPr>
            </a:p>
          </p:txBody>
        </p:sp>
      </p:grpSp>
      <p:grpSp>
        <p:nvGrpSpPr>
          <p:cNvPr id="112" name="Group 111">
            <a:extLst>
              <a:ext uri="{FF2B5EF4-FFF2-40B4-BE49-F238E27FC236}">
                <a16:creationId xmlns:a16="http://schemas.microsoft.com/office/drawing/2014/main" xmlns="" id="{554AAFE5-3819-4146-B91F-A966E881B57A}"/>
              </a:ext>
            </a:extLst>
          </p:cNvPr>
          <p:cNvGrpSpPr/>
          <p:nvPr/>
        </p:nvGrpSpPr>
        <p:grpSpPr>
          <a:xfrm>
            <a:off x="3524358" y="1787481"/>
            <a:ext cx="7927009" cy="3855816"/>
            <a:chOff x="3730515" y="1715706"/>
            <a:chExt cx="7927009" cy="4455762"/>
          </a:xfrm>
        </p:grpSpPr>
        <p:pic>
          <p:nvPicPr>
            <p:cNvPr id="113" name="Picture 112">
              <a:extLst>
                <a:ext uri="{FF2B5EF4-FFF2-40B4-BE49-F238E27FC236}">
                  <a16:creationId xmlns:a16="http://schemas.microsoft.com/office/drawing/2014/main" xmlns="" id="{066615FA-6A77-492A-96AC-F9C759A42718}"/>
                </a:ext>
              </a:extLst>
            </p:cNvPr>
            <p:cNvPicPr>
              <a:picLocks noChangeAspect="1"/>
            </p:cNvPicPr>
            <p:nvPr/>
          </p:nvPicPr>
          <p:blipFill rotWithShape="1">
            <a:blip r:embed="rId7"/>
            <a:srcRect l="22240" t="18958" r="15261" b="41110"/>
            <a:stretch/>
          </p:blipFill>
          <p:spPr>
            <a:xfrm>
              <a:off x="3730515" y="1715706"/>
              <a:ext cx="7927009" cy="4131567"/>
            </a:xfrm>
            <a:prstGeom prst="rect">
              <a:avLst/>
            </a:prstGeom>
          </p:spPr>
        </p:pic>
        <p:sp>
          <p:nvSpPr>
            <p:cNvPr id="114" name="Rectangle 113">
              <a:extLst>
                <a:ext uri="{FF2B5EF4-FFF2-40B4-BE49-F238E27FC236}">
                  <a16:creationId xmlns:a16="http://schemas.microsoft.com/office/drawing/2014/main" xmlns="" id="{44BCEA07-E29C-40AF-9B6F-66DD93CA84FA}"/>
                </a:ext>
              </a:extLst>
            </p:cNvPr>
            <p:cNvSpPr/>
            <p:nvPr/>
          </p:nvSpPr>
          <p:spPr>
            <a:xfrm>
              <a:off x="3799027" y="5815802"/>
              <a:ext cx="7802421" cy="355666"/>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3. (a) Image with low contrast [22]  (b) Enhancement Image    </a:t>
              </a:r>
              <a:endParaRPr lang="en-US" sz="1400" dirty="0">
                <a:solidFill>
                  <a:schemeClr val="accent5">
                    <a:lumMod val="75000"/>
                  </a:schemeClr>
                </a:solidFill>
              </a:endParaRPr>
            </a:p>
          </p:txBody>
        </p:sp>
        <p:sp>
          <p:nvSpPr>
            <p:cNvPr id="115" name="Rectangle 114">
              <a:extLst>
                <a:ext uri="{FF2B5EF4-FFF2-40B4-BE49-F238E27FC236}">
                  <a16:creationId xmlns:a16="http://schemas.microsoft.com/office/drawing/2014/main" xmlns="" id="{BD836882-2EEB-4C03-8FA8-3F3991238254}"/>
                </a:ext>
              </a:extLst>
            </p:cNvPr>
            <p:cNvSpPr/>
            <p:nvPr/>
          </p:nvSpPr>
          <p:spPr>
            <a:xfrm>
              <a:off x="3799028" y="1766829"/>
              <a:ext cx="4629222" cy="369332"/>
            </a:xfrm>
            <a:prstGeom prst="rect">
              <a:avLst/>
            </a:prstGeom>
          </p:spPr>
          <p:txBody>
            <a:bodyPr wrap="square">
              <a:spAutoFit/>
            </a:bodyPr>
            <a:lstStyle/>
            <a:p>
              <a:r>
                <a:rPr lang="en-US" dirty="0">
                  <a:ln w="0"/>
                  <a:solidFill>
                    <a:srgbClr val="FF0000"/>
                  </a:solidFill>
                  <a:latin typeface="Cambria" panose="02040503050406030204" pitchFamily="18" charset="0"/>
                  <a:cs typeface="Times New Roman" panose="02020603050405020304" pitchFamily="18" charset="0"/>
                </a:rPr>
                <a:t>(a)	  	                                           (b)</a:t>
              </a:r>
              <a:endParaRPr lang="en-US" dirty="0">
                <a:solidFill>
                  <a:srgbClr val="FF0000"/>
                </a:solidFill>
              </a:endParaRPr>
            </a:p>
          </p:txBody>
        </p:sp>
      </p:grpSp>
      <p:grpSp>
        <p:nvGrpSpPr>
          <p:cNvPr id="116" name="Group 115">
            <a:extLst>
              <a:ext uri="{FF2B5EF4-FFF2-40B4-BE49-F238E27FC236}">
                <a16:creationId xmlns:a16="http://schemas.microsoft.com/office/drawing/2014/main" xmlns="" id="{D3B6AB3F-5BBD-4B76-A064-6E6F0D60F0C5}"/>
              </a:ext>
            </a:extLst>
          </p:cNvPr>
          <p:cNvGrpSpPr/>
          <p:nvPr/>
        </p:nvGrpSpPr>
        <p:grpSpPr>
          <a:xfrm>
            <a:off x="4408756" y="854151"/>
            <a:ext cx="5488934" cy="4660841"/>
            <a:chOff x="7117972" y="1627934"/>
            <a:chExt cx="4483477" cy="3717884"/>
          </a:xfrm>
        </p:grpSpPr>
        <p:pic>
          <p:nvPicPr>
            <p:cNvPr id="117" name="Picture 116">
              <a:extLst>
                <a:ext uri="{FF2B5EF4-FFF2-40B4-BE49-F238E27FC236}">
                  <a16:creationId xmlns:a16="http://schemas.microsoft.com/office/drawing/2014/main" xmlns="" id="{60AE67C6-16D0-4AB0-92AC-8858B408B15D}"/>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7117972" y="1627934"/>
              <a:ext cx="4483477" cy="3478789"/>
            </a:xfrm>
            <a:prstGeom prst="rect">
              <a:avLst/>
            </a:prstGeom>
          </p:spPr>
        </p:pic>
        <p:sp>
          <p:nvSpPr>
            <p:cNvPr id="118" name="Rectangle 117">
              <a:extLst>
                <a:ext uri="{FF2B5EF4-FFF2-40B4-BE49-F238E27FC236}">
                  <a16:creationId xmlns:a16="http://schemas.microsoft.com/office/drawing/2014/main" xmlns="" id="{DADA4E98-BFF5-46A4-85B4-00FD4A72B8AF}"/>
                </a:ext>
              </a:extLst>
            </p:cNvPr>
            <p:cNvSpPr/>
            <p:nvPr/>
          </p:nvSpPr>
          <p:spPr>
            <a:xfrm>
              <a:off x="7733425" y="5100309"/>
              <a:ext cx="3648750" cy="245509"/>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2. Image Acquisition from various sources [22]</a:t>
              </a:r>
              <a:endParaRPr lang="en-US" sz="1400" dirty="0">
                <a:solidFill>
                  <a:schemeClr val="accent5">
                    <a:lumMod val="75000"/>
                  </a:schemeClr>
                </a:solidFill>
              </a:endParaRPr>
            </a:p>
          </p:txBody>
        </p:sp>
      </p:grpSp>
      <p:grpSp>
        <p:nvGrpSpPr>
          <p:cNvPr id="119" name="Group 118">
            <a:extLst>
              <a:ext uri="{FF2B5EF4-FFF2-40B4-BE49-F238E27FC236}">
                <a16:creationId xmlns:a16="http://schemas.microsoft.com/office/drawing/2014/main" xmlns="" id="{2F70F3BB-3E0D-43FF-8D76-9E456459E4FA}"/>
              </a:ext>
            </a:extLst>
          </p:cNvPr>
          <p:cNvGrpSpPr/>
          <p:nvPr/>
        </p:nvGrpSpPr>
        <p:grpSpPr>
          <a:xfrm>
            <a:off x="4307825" y="1825120"/>
            <a:ext cx="5198796" cy="3390338"/>
            <a:chOff x="6088330" y="2738541"/>
            <a:chExt cx="5198796" cy="3390338"/>
          </a:xfrm>
        </p:grpSpPr>
        <p:pic>
          <p:nvPicPr>
            <p:cNvPr id="120" name="Picture 119">
              <a:extLst>
                <a:ext uri="{FF2B5EF4-FFF2-40B4-BE49-F238E27FC236}">
                  <a16:creationId xmlns:a16="http://schemas.microsoft.com/office/drawing/2014/main" xmlns="" id="{6FA26149-73CF-4B0B-A331-310090098B97}"/>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xmlns="" val="0"/>
                </a:ext>
              </a:extLst>
            </a:blip>
            <a:srcRect l="8572" t="16021" r="11344"/>
            <a:stretch/>
          </p:blipFill>
          <p:spPr>
            <a:xfrm>
              <a:off x="6088330" y="2738541"/>
              <a:ext cx="5198796" cy="3063639"/>
            </a:xfrm>
            <a:prstGeom prst="rect">
              <a:avLst/>
            </a:prstGeom>
          </p:spPr>
        </p:pic>
        <p:sp>
          <p:nvSpPr>
            <p:cNvPr id="121" name="Rectangle 120">
              <a:extLst>
                <a:ext uri="{FF2B5EF4-FFF2-40B4-BE49-F238E27FC236}">
                  <a16:creationId xmlns:a16="http://schemas.microsoft.com/office/drawing/2014/main" xmlns="" id="{DB064780-DCF8-4F49-AA03-568A29099CAE}"/>
                </a:ext>
              </a:extLst>
            </p:cNvPr>
            <p:cNvSpPr/>
            <p:nvPr/>
          </p:nvSpPr>
          <p:spPr>
            <a:xfrm>
              <a:off x="6528588" y="5821102"/>
              <a:ext cx="4624600" cy="307777"/>
            </a:xfrm>
            <a:prstGeom prst="rect">
              <a:avLst/>
            </a:prstGeom>
          </p:spPr>
          <p:txBody>
            <a:bodyPr wrap="square">
              <a:spAutoFit/>
            </a:bodyPr>
            <a:lstStyle/>
            <a:p>
              <a:r>
                <a:rPr lang="en-US" sz="1400" dirty="0">
                  <a:ln w="0"/>
                  <a:solidFill>
                    <a:schemeClr val="accent5">
                      <a:lumMod val="75000"/>
                    </a:schemeClr>
                  </a:solidFill>
                  <a:latin typeface="Cambria" panose="02040503050406030204" pitchFamily="18" charset="0"/>
                  <a:cs typeface="Times New Roman" panose="02020603050405020304" pitchFamily="18" charset="0"/>
                </a:rPr>
                <a:t>Figure 7. Classifying the features by training model  [22]</a:t>
              </a:r>
              <a:endParaRPr lang="en-US" sz="1400" dirty="0">
                <a:solidFill>
                  <a:schemeClr val="accent5">
                    <a:lumMod val="75000"/>
                  </a:schemeClr>
                </a:solidFill>
              </a:endParaRPr>
            </a:p>
          </p:txBody>
        </p:sp>
      </p:grpSp>
      <p:grpSp>
        <p:nvGrpSpPr>
          <p:cNvPr id="122" name="Group 121">
            <a:extLst>
              <a:ext uri="{FF2B5EF4-FFF2-40B4-BE49-F238E27FC236}">
                <a16:creationId xmlns:a16="http://schemas.microsoft.com/office/drawing/2014/main" xmlns="" id="{939EBE92-7744-44AC-9CA3-2514F1BD42CD}"/>
              </a:ext>
            </a:extLst>
          </p:cNvPr>
          <p:cNvGrpSpPr/>
          <p:nvPr/>
        </p:nvGrpSpPr>
        <p:grpSpPr>
          <a:xfrm>
            <a:off x="350409" y="1235598"/>
            <a:ext cx="2600286" cy="5180973"/>
            <a:chOff x="513963" y="1387998"/>
            <a:chExt cx="2600286" cy="5180973"/>
          </a:xfrm>
        </p:grpSpPr>
        <p:grpSp>
          <p:nvGrpSpPr>
            <p:cNvPr id="123" name="Group 122">
              <a:extLst>
                <a:ext uri="{FF2B5EF4-FFF2-40B4-BE49-F238E27FC236}">
                  <a16:creationId xmlns:a16="http://schemas.microsoft.com/office/drawing/2014/main" xmlns="" id="{4063EB37-AD18-4CD3-A13C-C1B6B7538356}"/>
                </a:ext>
              </a:extLst>
            </p:cNvPr>
            <p:cNvGrpSpPr/>
            <p:nvPr/>
          </p:nvGrpSpPr>
          <p:grpSpPr>
            <a:xfrm>
              <a:off x="529728" y="1387998"/>
              <a:ext cx="2582823" cy="771215"/>
              <a:chOff x="377328" y="1235598"/>
              <a:chExt cx="2582823" cy="771215"/>
            </a:xfrm>
          </p:grpSpPr>
          <p:grpSp>
            <p:nvGrpSpPr>
              <p:cNvPr id="149" name="Group 148">
                <a:extLst>
                  <a:ext uri="{FF2B5EF4-FFF2-40B4-BE49-F238E27FC236}">
                    <a16:creationId xmlns:a16="http://schemas.microsoft.com/office/drawing/2014/main" xmlns="" id="{29F75380-7C88-4D48-A88A-C89208979DCB}"/>
                  </a:ext>
                </a:extLst>
              </p:cNvPr>
              <p:cNvGrpSpPr/>
              <p:nvPr/>
            </p:nvGrpSpPr>
            <p:grpSpPr>
              <a:xfrm>
                <a:off x="377328" y="1540791"/>
                <a:ext cx="2582823" cy="466022"/>
                <a:chOff x="3813985" y="925192"/>
                <a:chExt cx="1419905" cy="1419905"/>
              </a:xfrm>
              <a:solidFill>
                <a:schemeClr val="accent5">
                  <a:lumMod val="20000"/>
                  <a:lumOff val="80000"/>
                </a:schemeClr>
              </a:solidFill>
            </p:grpSpPr>
            <p:sp>
              <p:nvSpPr>
                <p:cNvPr id="151" name="Oval 36">
                  <a:extLst>
                    <a:ext uri="{FF2B5EF4-FFF2-40B4-BE49-F238E27FC236}">
                      <a16:creationId xmlns:a16="http://schemas.microsoft.com/office/drawing/2014/main" xmlns="" id="{6EE40EA0-F4EC-4BF4-819B-3DDFB399F3FB}"/>
                    </a:ext>
                  </a:extLst>
                </p:cNvPr>
                <p:cNvSpPr/>
                <p:nvPr/>
              </p:nvSpPr>
              <p:spPr>
                <a:xfrm>
                  <a:off x="3813985" y="925192"/>
                  <a:ext cx="1419905" cy="1419905"/>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3465231"/>
                    <a:satOff val="-15989"/>
                    <a:lumOff val="588"/>
                    <a:alphaOff val="0"/>
                  </a:schemeClr>
                </a:fillRef>
                <a:effectRef idx="3">
                  <a:schemeClr val="accent4">
                    <a:alpha val="50000"/>
                    <a:hueOff val="3465231"/>
                    <a:satOff val="-15989"/>
                    <a:lumOff val="588"/>
                    <a:alphaOff val="0"/>
                  </a:schemeClr>
                </a:effectRef>
                <a:fontRef idx="minor">
                  <a:schemeClr val="tx1"/>
                </a:fontRef>
              </p:style>
            </p:sp>
            <p:sp>
              <p:nvSpPr>
                <p:cNvPr id="152" name="Oval 8">
                  <a:extLst>
                    <a:ext uri="{FF2B5EF4-FFF2-40B4-BE49-F238E27FC236}">
                      <a16:creationId xmlns:a16="http://schemas.microsoft.com/office/drawing/2014/main" xmlns="" id="{61BF2CDB-0704-49B9-93E1-F4CB2F10E585}"/>
                    </a:ext>
                  </a:extLst>
                </p:cNvPr>
                <p:cNvSpPr/>
                <p:nvPr/>
              </p:nvSpPr>
              <p:spPr>
                <a:xfrm>
                  <a:off x="3821610" y="1090268"/>
                  <a:ext cx="1383703" cy="1004025"/>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spcBef>
                      <a:spcPct val="0"/>
                    </a:spcBef>
                  </a:pPr>
                  <a:r>
                    <a:rPr lang="en-US" sz="1600" kern="1200" dirty="0">
                      <a:solidFill>
                        <a:schemeClr val="bg1">
                          <a:lumMod val="85000"/>
                        </a:schemeClr>
                      </a:solidFill>
                    </a:rPr>
                    <a:t>Enhancement</a:t>
                  </a:r>
                </a:p>
              </p:txBody>
            </p:sp>
          </p:grpSp>
          <p:cxnSp>
            <p:nvCxnSpPr>
              <p:cNvPr id="150" name="Straight Arrow Connector 149">
                <a:extLst>
                  <a:ext uri="{FF2B5EF4-FFF2-40B4-BE49-F238E27FC236}">
                    <a16:creationId xmlns:a16="http://schemas.microsoft.com/office/drawing/2014/main" xmlns="" id="{0CA870D4-A826-4C52-8AEE-B3615730EB82}"/>
                  </a:ext>
                </a:extLst>
              </p:cNvPr>
              <p:cNvCxnSpPr/>
              <p:nvPr/>
            </p:nvCxnSpPr>
            <p:spPr>
              <a:xfrm>
                <a:off x="1678745" y="1235598"/>
                <a:ext cx="4985" cy="305193"/>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xmlns="" id="{2E8DE246-ACDB-434D-91CF-1197AF568DAD}"/>
                </a:ext>
              </a:extLst>
            </p:cNvPr>
            <p:cNvGrpSpPr/>
            <p:nvPr/>
          </p:nvGrpSpPr>
          <p:grpSpPr>
            <a:xfrm>
              <a:off x="529728" y="2159213"/>
              <a:ext cx="2582823" cy="782947"/>
              <a:chOff x="377328" y="2006813"/>
              <a:chExt cx="2582823" cy="782947"/>
            </a:xfrm>
          </p:grpSpPr>
          <p:grpSp>
            <p:nvGrpSpPr>
              <p:cNvPr id="145" name="Group 144">
                <a:extLst>
                  <a:ext uri="{FF2B5EF4-FFF2-40B4-BE49-F238E27FC236}">
                    <a16:creationId xmlns:a16="http://schemas.microsoft.com/office/drawing/2014/main" xmlns="" id="{A0B7653B-DB24-4FCD-9F92-3E3D403362DE}"/>
                  </a:ext>
                </a:extLst>
              </p:cNvPr>
              <p:cNvGrpSpPr/>
              <p:nvPr/>
            </p:nvGrpSpPr>
            <p:grpSpPr>
              <a:xfrm>
                <a:off x="377328" y="2322344"/>
                <a:ext cx="2582823" cy="467416"/>
                <a:chOff x="3813985" y="847100"/>
                <a:chExt cx="1419905" cy="1419905"/>
              </a:xfrm>
              <a:solidFill>
                <a:schemeClr val="accent5">
                  <a:lumMod val="20000"/>
                  <a:lumOff val="80000"/>
                </a:schemeClr>
              </a:solidFill>
            </p:grpSpPr>
            <p:sp>
              <p:nvSpPr>
                <p:cNvPr id="147" name="Oval 36">
                  <a:extLst>
                    <a:ext uri="{FF2B5EF4-FFF2-40B4-BE49-F238E27FC236}">
                      <a16:creationId xmlns:a16="http://schemas.microsoft.com/office/drawing/2014/main" xmlns="" id="{6879ABF4-996A-4489-82FF-A425CF2E38F3}"/>
                    </a:ext>
                  </a:extLst>
                </p:cNvPr>
                <p:cNvSpPr/>
                <p:nvPr/>
              </p:nvSpPr>
              <p:spPr>
                <a:xfrm>
                  <a:off x="3813985" y="847100"/>
                  <a:ext cx="1419905" cy="1419905"/>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3465231"/>
                    <a:satOff val="-15989"/>
                    <a:lumOff val="588"/>
                    <a:alphaOff val="0"/>
                  </a:schemeClr>
                </a:fillRef>
                <a:effectRef idx="3">
                  <a:schemeClr val="accent4">
                    <a:alpha val="50000"/>
                    <a:hueOff val="3465231"/>
                    <a:satOff val="-15989"/>
                    <a:lumOff val="588"/>
                    <a:alphaOff val="0"/>
                  </a:schemeClr>
                </a:effectRef>
                <a:fontRef idx="minor">
                  <a:schemeClr val="tx1"/>
                </a:fontRef>
              </p:style>
            </p:sp>
            <p:sp>
              <p:nvSpPr>
                <p:cNvPr id="148" name="Oval 8">
                  <a:extLst>
                    <a:ext uri="{FF2B5EF4-FFF2-40B4-BE49-F238E27FC236}">
                      <a16:creationId xmlns:a16="http://schemas.microsoft.com/office/drawing/2014/main" xmlns="" id="{2033B827-29BA-4B82-9326-130C45BEE706}"/>
                    </a:ext>
                  </a:extLst>
                </p:cNvPr>
                <p:cNvSpPr/>
                <p:nvPr/>
              </p:nvSpPr>
              <p:spPr>
                <a:xfrm>
                  <a:off x="3821610" y="1090268"/>
                  <a:ext cx="1383703" cy="1004025"/>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spcBef>
                      <a:spcPct val="0"/>
                    </a:spcBef>
                  </a:pPr>
                  <a:r>
                    <a:rPr lang="en-US" sz="1600" dirty="0">
                      <a:solidFill>
                        <a:schemeClr val="bg1">
                          <a:lumMod val="85000"/>
                        </a:schemeClr>
                      </a:solidFill>
                    </a:rPr>
                    <a:t>Segmentation</a:t>
                  </a:r>
                  <a:endParaRPr lang="en-US" sz="1600" kern="1200" dirty="0">
                    <a:solidFill>
                      <a:schemeClr val="bg1">
                        <a:lumMod val="85000"/>
                      </a:schemeClr>
                    </a:solidFill>
                  </a:endParaRPr>
                </a:p>
              </p:txBody>
            </p:sp>
          </p:grpSp>
          <p:cxnSp>
            <p:nvCxnSpPr>
              <p:cNvPr id="146" name="Straight Arrow Connector 145">
                <a:extLst>
                  <a:ext uri="{FF2B5EF4-FFF2-40B4-BE49-F238E27FC236}">
                    <a16:creationId xmlns:a16="http://schemas.microsoft.com/office/drawing/2014/main" xmlns="" id="{0927E9EF-43EC-491C-B787-1E3B2A6354C4}"/>
                  </a:ext>
                </a:extLst>
              </p:cNvPr>
              <p:cNvCxnSpPr>
                <a:stCxn id="151" idx="2"/>
                <a:endCxn id="147" idx="0"/>
              </p:cNvCxnSpPr>
              <p:nvPr/>
            </p:nvCxnSpPr>
            <p:spPr>
              <a:xfrm>
                <a:off x="1668740" y="2006813"/>
                <a:ext cx="0" cy="31553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xmlns="" id="{B5BD7EA1-6865-41B0-843C-8ED0A36AE1D4}"/>
                </a:ext>
              </a:extLst>
            </p:cNvPr>
            <p:cNvGrpSpPr/>
            <p:nvPr/>
          </p:nvGrpSpPr>
          <p:grpSpPr>
            <a:xfrm>
              <a:off x="531425" y="2942160"/>
              <a:ext cx="2582824" cy="793643"/>
              <a:chOff x="379025" y="2789760"/>
              <a:chExt cx="2582824" cy="793643"/>
            </a:xfrm>
          </p:grpSpPr>
          <p:grpSp>
            <p:nvGrpSpPr>
              <p:cNvPr id="141" name="Group 140">
                <a:extLst>
                  <a:ext uri="{FF2B5EF4-FFF2-40B4-BE49-F238E27FC236}">
                    <a16:creationId xmlns:a16="http://schemas.microsoft.com/office/drawing/2014/main" xmlns="" id="{2D7BE554-048A-4532-9682-19F684C622A6}"/>
                  </a:ext>
                </a:extLst>
              </p:cNvPr>
              <p:cNvGrpSpPr/>
              <p:nvPr/>
            </p:nvGrpSpPr>
            <p:grpSpPr>
              <a:xfrm>
                <a:off x="379025" y="3099053"/>
                <a:ext cx="2582824" cy="484350"/>
                <a:chOff x="3813985" y="2517990"/>
                <a:chExt cx="1419905" cy="1419904"/>
              </a:xfrm>
              <a:solidFill>
                <a:schemeClr val="accent5">
                  <a:lumMod val="20000"/>
                  <a:lumOff val="80000"/>
                </a:schemeClr>
              </a:solidFill>
            </p:grpSpPr>
            <p:sp>
              <p:nvSpPr>
                <p:cNvPr id="143" name="Oval 34">
                  <a:extLst>
                    <a:ext uri="{FF2B5EF4-FFF2-40B4-BE49-F238E27FC236}">
                      <a16:creationId xmlns:a16="http://schemas.microsoft.com/office/drawing/2014/main" xmlns="" id="{247EC36B-10EC-4BBF-99FB-FCD09AD431EB}"/>
                    </a:ext>
                  </a:extLst>
                </p:cNvPr>
                <p:cNvSpPr/>
                <p:nvPr/>
              </p:nvSpPr>
              <p:spPr>
                <a:xfrm>
                  <a:off x="3813985" y="2517990"/>
                  <a:ext cx="1419905" cy="1419904"/>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5197846"/>
                    <a:satOff val="-23984"/>
                    <a:lumOff val="883"/>
                    <a:alphaOff val="0"/>
                  </a:schemeClr>
                </a:fillRef>
                <a:effectRef idx="3">
                  <a:schemeClr val="accent4">
                    <a:alpha val="50000"/>
                    <a:hueOff val="5197846"/>
                    <a:satOff val="-23984"/>
                    <a:lumOff val="883"/>
                    <a:alphaOff val="0"/>
                  </a:schemeClr>
                </a:effectRef>
                <a:fontRef idx="minor">
                  <a:schemeClr val="tx1"/>
                </a:fontRef>
              </p:style>
            </p:sp>
            <p:sp>
              <p:nvSpPr>
                <p:cNvPr id="144" name="Oval 10">
                  <a:extLst>
                    <a:ext uri="{FF2B5EF4-FFF2-40B4-BE49-F238E27FC236}">
                      <a16:creationId xmlns:a16="http://schemas.microsoft.com/office/drawing/2014/main" xmlns="" id="{331AD4E8-663D-440A-9DE9-0FFE8C34F298}"/>
                    </a:ext>
                  </a:extLst>
                </p:cNvPr>
                <p:cNvSpPr/>
                <p:nvPr/>
              </p:nvSpPr>
              <p:spPr>
                <a:xfrm>
                  <a:off x="4021925" y="2768695"/>
                  <a:ext cx="1004025" cy="1004023"/>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solidFill>
                        <a:schemeClr val="bg1">
                          <a:lumMod val="85000"/>
                        </a:schemeClr>
                      </a:solidFill>
                    </a:rPr>
                    <a:t>Feature Extraction</a:t>
                  </a:r>
                </a:p>
              </p:txBody>
            </p:sp>
          </p:grpSp>
          <p:cxnSp>
            <p:nvCxnSpPr>
              <p:cNvPr id="142" name="Straight Arrow Connector 141">
                <a:extLst>
                  <a:ext uri="{FF2B5EF4-FFF2-40B4-BE49-F238E27FC236}">
                    <a16:creationId xmlns:a16="http://schemas.microsoft.com/office/drawing/2014/main" xmlns="" id="{6B207B6F-59A3-4003-97AA-B8503A6EA6EA}"/>
                  </a:ext>
                </a:extLst>
              </p:cNvPr>
              <p:cNvCxnSpPr>
                <a:stCxn id="147" idx="2"/>
                <a:endCxn id="143" idx="0"/>
              </p:cNvCxnSpPr>
              <p:nvPr/>
            </p:nvCxnSpPr>
            <p:spPr>
              <a:xfrm>
                <a:off x="1668740" y="2789760"/>
                <a:ext cx="1697" cy="309293"/>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xmlns="" id="{D3E98948-55E0-40B4-8D18-9C1E6AF93CA7}"/>
                </a:ext>
              </a:extLst>
            </p:cNvPr>
            <p:cNvGrpSpPr/>
            <p:nvPr/>
          </p:nvGrpSpPr>
          <p:grpSpPr>
            <a:xfrm>
              <a:off x="515643" y="3735803"/>
              <a:ext cx="2596694" cy="1004270"/>
              <a:chOff x="363243" y="3583403"/>
              <a:chExt cx="2596694" cy="1004270"/>
            </a:xfrm>
          </p:grpSpPr>
          <p:grpSp>
            <p:nvGrpSpPr>
              <p:cNvPr id="137" name="Group 136">
                <a:extLst>
                  <a:ext uri="{FF2B5EF4-FFF2-40B4-BE49-F238E27FC236}">
                    <a16:creationId xmlns:a16="http://schemas.microsoft.com/office/drawing/2014/main" xmlns="" id="{7589F42A-A39C-4663-8C6E-B0D2899875B6}"/>
                  </a:ext>
                </a:extLst>
              </p:cNvPr>
              <p:cNvGrpSpPr/>
              <p:nvPr/>
            </p:nvGrpSpPr>
            <p:grpSpPr>
              <a:xfrm>
                <a:off x="363243" y="3915049"/>
                <a:ext cx="2596694" cy="672624"/>
                <a:chOff x="2212384" y="3699247"/>
                <a:chExt cx="1419905" cy="1419905"/>
              </a:xfrm>
              <a:solidFill>
                <a:schemeClr val="accent5">
                  <a:lumMod val="20000"/>
                  <a:lumOff val="80000"/>
                </a:schemeClr>
              </a:solidFill>
            </p:grpSpPr>
            <p:sp>
              <p:nvSpPr>
                <p:cNvPr id="139" name="Oval 44">
                  <a:extLst>
                    <a:ext uri="{FF2B5EF4-FFF2-40B4-BE49-F238E27FC236}">
                      <a16:creationId xmlns:a16="http://schemas.microsoft.com/office/drawing/2014/main" xmlns="" id="{A1A11785-6605-4376-A828-6AA86DC74E86}"/>
                    </a:ext>
                  </a:extLst>
                </p:cNvPr>
                <p:cNvSpPr/>
                <p:nvPr/>
              </p:nvSpPr>
              <p:spPr>
                <a:xfrm>
                  <a:off x="2212384" y="3699247"/>
                  <a:ext cx="1419905" cy="1419905"/>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6930461"/>
                    <a:satOff val="-31979"/>
                    <a:lumOff val="1177"/>
                    <a:alphaOff val="0"/>
                  </a:schemeClr>
                </a:fillRef>
                <a:effectRef idx="3">
                  <a:schemeClr val="accent4">
                    <a:alpha val="50000"/>
                    <a:hueOff val="6930461"/>
                    <a:satOff val="-31979"/>
                    <a:lumOff val="1177"/>
                    <a:alphaOff val="0"/>
                  </a:schemeClr>
                </a:effectRef>
                <a:fontRef idx="minor">
                  <a:schemeClr val="tx1"/>
                </a:fontRef>
              </p:style>
            </p:sp>
            <p:sp>
              <p:nvSpPr>
                <p:cNvPr id="140" name="Oval 12">
                  <a:extLst>
                    <a:ext uri="{FF2B5EF4-FFF2-40B4-BE49-F238E27FC236}">
                      <a16:creationId xmlns:a16="http://schemas.microsoft.com/office/drawing/2014/main" xmlns="" id="{C4EE5B95-4355-4A62-9492-B3CFC5926A8F}"/>
                    </a:ext>
                  </a:extLst>
                </p:cNvPr>
                <p:cNvSpPr/>
                <p:nvPr/>
              </p:nvSpPr>
              <p:spPr>
                <a:xfrm>
                  <a:off x="2420324" y="3907187"/>
                  <a:ext cx="1004025" cy="1004025"/>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solidFill>
                        <a:schemeClr val="bg1">
                          <a:lumMod val="85000"/>
                        </a:schemeClr>
                      </a:solidFill>
                    </a:rPr>
                    <a:t>Feature Selection/</a:t>
                  </a:r>
                </a:p>
                <a:p>
                  <a:pPr lvl="0" algn="ctr" defTabSz="800100">
                    <a:lnSpc>
                      <a:spcPct val="90000"/>
                    </a:lnSpc>
                    <a:spcBef>
                      <a:spcPct val="0"/>
                    </a:spcBef>
                    <a:spcAft>
                      <a:spcPct val="35000"/>
                    </a:spcAft>
                  </a:pPr>
                  <a:r>
                    <a:rPr lang="en-US" sz="1600" kern="1200" dirty="0">
                      <a:solidFill>
                        <a:schemeClr val="bg1">
                          <a:lumMod val="85000"/>
                        </a:schemeClr>
                      </a:solidFill>
                    </a:rPr>
                    <a:t>Reduction</a:t>
                  </a:r>
                </a:p>
              </p:txBody>
            </p:sp>
          </p:grpSp>
          <p:cxnSp>
            <p:nvCxnSpPr>
              <p:cNvPr id="138" name="Straight Arrow Connector 137">
                <a:extLst>
                  <a:ext uri="{FF2B5EF4-FFF2-40B4-BE49-F238E27FC236}">
                    <a16:creationId xmlns:a16="http://schemas.microsoft.com/office/drawing/2014/main" xmlns="" id="{323B0097-A4D0-4B3C-9829-E3B73C4E8D16}"/>
                  </a:ext>
                </a:extLst>
              </p:cNvPr>
              <p:cNvCxnSpPr/>
              <p:nvPr/>
            </p:nvCxnSpPr>
            <p:spPr>
              <a:xfrm flipH="1">
                <a:off x="1676580" y="3583403"/>
                <a:ext cx="8847" cy="331646"/>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xmlns="" id="{2761FD63-6CA2-4761-B1D1-6B4A35A8DE49}"/>
                </a:ext>
              </a:extLst>
            </p:cNvPr>
            <p:cNvGrpSpPr/>
            <p:nvPr/>
          </p:nvGrpSpPr>
          <p:grpSpPr>
            <a:xfrm>
              <a:off x="513963" y="4740073"/>
              <a:ext cx="2582824" cy="913600"/>
              <a:chOff x="361563" y="4587673"/>
              <a:chExt cx="2582824" cy="913600"/>
            </a:xfrm>
          </p:grpSpPr>
          <p:grpSp>
            <p:nvGrpSpPr>
              <p:cNvPr id="133" name="Group 132">
                <a:extLst>
                  <a:ext uri="{FF2B5EF4-FFF2-40B4-BE49-F238E27FC236}">
                    <a16:creationId xmlns:a16="http://schemas.microsoft.com/office/drawing/2014/main" xmlns="" id="{6F8EB967-01F1-4726-9A68-85F8448823C9}"/>
                  </a:ext>
                </a:extLst>
              </p:cNvPr>
              <p:cNvGrpSpPr/>
              <p:nvPr/>
            </p:nvGrpSpPr>
            <p:grpSpPr>
              <a:xfrm>
                <a:off x="361563" y="4947853"/>
                <a:ext cx="2582824" cy="553420"/>
                <a:chOff x="2212384" y="3699247"/>
                <a:chExt cx="1419905" cy="1419905"/>
              </a:xfrm>
              <a:solidFill>
                <a:schemeClr val="accent5">
                  <a:lumMod val="20000"/>
                  <a:lumOff val="80000"/>
                </a:schemeClr>
              </a:solidFill>
            </p:grpSpPr>
            <p:sp>
              <p:nvSpPr>
                <p:cNvPr id="135" name="Oval 32">
                  <a:extLst>
                    <a:ext uri="{FF2B5EF4-FFF2-40B4-BE49-F238E27FC236}">
                      <a16:creationId xmlns:a16="http://schemas.microsoft.com/office/drawing/2014/main" xmlns="" id="{91611BEF-83FE-4377-86DB-543899DD11F3}"/>
                    </a:ext>
                  </a:extLst>
                </p:cNvPr>
                <p:cNvSpPr/>
                <p:nvPr/>
              </p:nvSpPr>
              <p:spPr>
                <a:xfrm>
                  <a:off x="2212384" y="3699247"/>
                  <a:ext cx="1419905" cy="1419905"/>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6930461"/>
                    <a:satOff val="-31979"/>
                    <a:lumOff val="1177"/>
                    <a:alphaOff val="0"/>
                  </a:schemeClr>
                </a:fillRef>
                <a:effectRef idx="3">
                  <a:schemeClr val="accent4">
                    <a:alpha val="50000"/>
                    <a:hueOff val="6930461"/>
                    <a:satOff val="-31979"/>
                    <a:lumOff val="1177"/>
                    <a:alphaOff val="0"/>
                  </a:schemeClr>
                </a:effectRef>
                <a:fontRef idx="minor">
                  <a:schemeClr val="tx1"/>
                </a:fontRef>
              </p:style>
            </p:sp>
            <p:sp>
              <p:nvSpPr>
                <p:cNvPr id="136" name="Oval 12">
                  <a:extLst>
                    <a:ext uri="{FF2B5EF4-FFF2-40B4-BE49-F238E27FC236}">
                      <a16:creationId xmlns:a16="http://schemas.microsoft.com/office/drawing/2014/main" xmlns="" id="{B293F06D-2978-4E3A-95D5-DA1509F28FEB}"/>
                    </a:ext>
                  </a:extLst>
                </p:cNvPr>
                <p:cNvSpPr/>
                <p:nvPr/>
              </p:nvSpPr>
              <p:spPr>
                <a:xfrm>
                  <a:off x="2283289" y="3907187"/>
                  <a:ext cx="1329911" cy="1004025"/>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solidFill>
                        <a:schemeClr val="bg1">
                          <a:lumMod val="85000"/>
                        </a:schemeClr>
                      </a:solidFill>
                    </a:rPr>
                    <a:t>Classification</a:t>
                  </a:r>
                </a:p>
              </p:txBody>
            </p:sp>
          </p:grpSp>
          <p:cxnSp>
            <p:nvCxnSpPr>
              <p:cNvPr id="134" name="Straight Arrow Connector 133">
                <a:extLst>
                  <a:ext uri="{FF2B5EF4-FFF2-40B4-BE49-F238E27FC236}">
                    <a16:creationId xmlns:a16="http://schemas.microsoft.com/office/drawing/2014/main" xmlns="" id="{20D7331E-9A93-4618-A257-26671F683052}"/>
                  </a:ext>
                </a:extLst>
              </p:cNvPr>
              <p:cNvCxnSpPr>
                <a:stCxn id="139" idx="2"/>
                <a:endCxn id="135" idx="0"/>
              </p:cNvCxnSpPr>
              <p:nvPr/>
            </p:nvCxnSpPr>
            <p:spPr>
              <a:xfrm flipH="1">
                <a:off x="1652975" y="4587673"/>
                <a:ext cx="8615" cy="36018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xmlns="" id="{908B968E-F237-41DB-931C-29DDE1DA29AA}"/>
                </a:ext>
              </a:extLst>
            </p:cNvPr>
            <p:cNvGrpSpPr/>
            <p:nvPr/>
          </p:nvGrpSpPr>
          <p:grpSpPr>
            <a:xfrm>
              <a:off x="513963" y="5653673"/>
              <a:ext cx="2582824" cy="915298"/>
              <a:chOff x="361563" y="5501273"/>
              <a:chExt cx="2582824" cy="915298"/>
            </a:xfrm>
          </p:grpSpPr>
          <p:grpSp>
            <p:nvGrpSpPr>
              <p:cNvPr id="129" name="Group 128">
                <a:extLst>
                  <a:ext uri="{FF2B5EF4-FFF2-40B4-BE49-F238E27FC236}">
                    <a16:creationId xmlns:a16="http://schemas.microsoft.com/office/drawing/2014/main" xmlns="" id="{EF396F38-0227-4F09-A7D7-2F7D48718DB1}"/>
                  </a:ext>
                </a:extLst>
              </p:cNvPr>
              <p:cNvGrpSpPr/>
              <p:nvPr/>
            </p:nvGrpSpPr>
            <p:grpSpPr>
              <a:xfrm>
                <a:off x="361563" y="5864805"/>
                <a:ext cx="2582824" cy="551766"/>
                <a:chOff x="610782" y="2774562"/>
                <a:chExt cx="1419905" cy="1419905"/>
              </a:xfrm>
              <a:solidFill>
                <a:schemeClr val="accent5">
                  <a:lumMod val="20000"/>
                  <a:lumOff val="80000"/>
                </a:schemeClr>
              </a:solidFill>
            </p:grpSpPr>
            <p:sp>
              <p:nvSpPr>
                <p:cNvPr id="131" name="Oval 47">
                  <a:extLst>
                    <a:ext uri="{FF2B5EF4-FFF2-40B4-BE49-F238E27FC236}">
                      <a16:creationId xmlns:a16="http://schemas.microsoft.com/office/drawing/2014/main" xmlns="" id="{EE206492-9C43-4C55-B72C-BBD3A346061D}"/>
                    </a:ext>
                  </a:extLst>
                </p:cNvPr>
                <p:cNvSpPr/>
                <p:nvPr/>
              </p:nvSpPr>
              <p:spPr>
                <a:xfrm>
                  <a:off x="610782" y="2774562"/>
                  <a:ext cx="1419905" cy="1419905"/>
                </a:xfrm>
                <a:prstGeom prst="rect">
                  <a:avLst/>
                </a:prstGeom>
                <a:solidFill>
                  <a:schemeClr val="bg1">
                    <a:lumMod val="65000"/>
                  </a:schemeClr>
                </a:solidFill>
              </p:spPr>
              <p:style>
                <a:lnRef idx="0">
                  <a:schemeClr val="lt1">
                    <a:hueOff val="0"/>
                    <a:satOff val="0"/>
                    <a:lumOff val="0"/>
                    <a:alphaOff val="0"/>
                  </a:schemeClr>
                </a:lnRef>
                <a:fillRef idx="3">
                  <a:schemeClr val="accent4">
                    <a:alpha val="50000"/>
                    <a:hueOff val="8663077"/>
                    <a:satOff val="-39973"/>
                    <a:lumOff val="1471"/>
                    <a:alphaOff val="0"/>
                  </a:schemeClr>
                </a:fillRef>
                <a:effectRef idx="3">
                  <a:schemeClr val="accent4">
                    <a:alpha val="50000"/>
                    <a:hueOff val="8663077"/>
                    <a:satOff val="-39973"/>
                    <a:lumOff val="1471"/>
                    <a:alphaOff val="0"/>
                  </a:schemeClr>
                </a:effectRef>
                <a:fontRef idx="minor">
                  <a:schemeClr val="tx1"/>
                </a:fontRef>
              </p:style>
            </p:sp>
            <p:sp>
              <p:nvSpPr>
                <p:cNvPr id="132" name="Oval 14">
                  <a:extLst>
                    <a:ext uri="{FF2B5EF4-FFF2-40B4-BE49-F238E27FC236}">
                      <a16:creationId xmlns:a16="http://schemas.microsoft.com/office/drawing/2014/main" xmlns="" id="{392EF33B-1648-4D34-B8F2-4D60EB1FA7C8}"/>
                    </a:ext>
                  </a:extLst>
                </p:cNvPr>
                <p:cNvSpPr/>
                <p:nvPr/>
              </p:nvSpPr>
              <p:spPr>
                <a:xfrm>
                  <a:off x="818722" y="2982502"/>
                  <a:ext cx="1004025" cy="1004025"/>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solidFill>
                        <a:schemeClr val="bg1">
                          <a:lumMod val="85000"/>
                        </a:schemeClr>
                      </a:solidFill>
                    </a:rPr>
                    <a:t>Use the Model</a:t>
                  </a:r>
                </a:p>
              </p:txBody>
            </p:sp>
          </p:grpSp>
          <p:cxnSp>
            <p:nvCxnSpPr>
              <p:cNvPr id="130" name="Straight Arrow Connector 129">
                <a:extLst>
                  <a:ext uri="{FF2B5EF4-FFF2-40B4-BE49-F238E27FC236}">
                    <a16:creationId xmlns:a16="http://schemas.microsoft.com/office/drawing/2014/main" xmlns="" id="{035646C8-C39B-4CF5-B01A-250A8B283D47}"/>
                  </a:ext>
                </a:extLst>
              </p:cNvPr>
              <p:cNvCxnSpPr>
                <a:stCxn id="135" idx="2"/>
                <a:endCxn id="131" idx="0"/>
              </p:cNvCxnSpPr>
              <p:nvPr/>
            </p:nvCxnSpPr>
            <p:spPr>
              <a:xfrm>
                <a:off x="1652975" y="5501273"/>
                <a:ext cx="0" cy="36353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3" name="Group 152">
            <a:extLst>
              <a:ext uri="{FF2B5EF4-FFF2-40B4-BE49-F238E27FC236}">
                <a16:creationId xmlns:a16="http://schemas.microsoft.com/office/drawing/2014/main" xmlns="" id="{DF821DBA-3A96-4596-B0F4-72671C1DB016}"/>
              </a:ext>
            </a:extLst>
          </p:cNvPr>
          <p:cNvGrpSpPr/>
          <p:nvPr/>
        </p:nvGrpSpPr>
        <p:grpSpPr>
          <a:xfrm>
            <a:off x="372343" y="829365"/>
            <a:ext cx="2582824" cy="406233"/>
            <a:chOff x="2212384" y="506"/>
            <a:chExt cx="1419905" cy="1419905"/>
          </a:xfrm>
          <a:solidFill>
            <a:schemeClr val="accent5">
              <a:lumMod val="20000"/>
              <a:lumOff val="80000"/>
            </a:schemeClr>
          </a:solidFill>
        </p:grpSpPr>
        <p:sp>
          <p:nvSpPr>
            <p:cNvPr id="154" name="Oval 38">
              <a:extLst>
                <a:ext uri="{FF2B5EF4-FFF2-40B4-BE49-F238E27FC236}">
                  <a16:creationId xmlns:a16="http://schemas.microsoft.com/office/drawing/2014/main" xmlns="" id="{64681CD6-F704-4117-8410-FDE835C340F9}"/>
                </a:ext>
              </a:extLst>
            </p:cNvPr>
            <p:cNvSpPr/>
            <p:nvPr/>
          </p:nvSpPr>
          <p:spPr>
            <a:xfrm>
              <a:off x="2212384" y="506"/>
              <a:ext cx="1419905" cy="1419905"/>
            </a:xfrm>
            <a:prstGeom prst="rect">
              <a:avLst/>
            </a:prstGeom>
            <a:grpFill/>
          </p:spPr>
          <p:style>
            <a:lnRef idx="0">
              <a:schemeClr val="lt1">
                <a:hueOff val="0"/>
                <a:satOff val="0"/>
                <a:lumOff val="0"/>
                <a:alphaOff val="0"/>
              </a:schemeClr>
            </a:lnRef>
            <a:fillRef idx="3">
              <a:schemeClr val="accent4">
                <a:alpha val="50000"/>
                <a:hueOff val="1732615"/>
                <a:satOff val="-7995"/>
                <a:lumOff val="294"/>
                <a:alphaOff val="0"/>
              </a:schemeClr>
            </a:fillRef>
            <a:effectRef idx="3">
              <a:schemeClr val="accent4">
                <a:alpha val="50000"/>
                <a:hueOff val="1732615"/>
                <a:satOff val="-7995"/>
                <a:lumOff val="294"/>
                <a:alphaOff val="0"/>
              </a:schemeClr>
            </a:effectRef>
            <a:fontRef idx="minor">
              <a:schemeClr val="tx1"/>
            </a:fontRef>
          </p:style>
        </p:sp>
        <p:sp>
          <p:nvSpPr>
            <p:cNvPr id="155" name="Oval 6">
              <a:extLst>
                <a:ext uri="{FF2B5EF4-FFF2-40B4-BE49-F238E27FC236}">
                  <a16:creationId xmlns:a16="http://schemas.microsoft.com/office/drawing/2014/main" xmlns="" id="{02DF1121-9239-45F4-AA6C-0FCA389352DF}"/>
                </a:ext>
              </a:extLst>
            </p:cNvPr>
            <p:cNvSpPr/>
            <p:nvPr/>
          </p:nvSpPr>
          <p:spPr>
            <a:xfrm>
              <a:off x="2321048" y="193808"/>
              <a:ext cx="1185721"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t>Image Acquisition</a:t>
              </a:r>
            </a:p>
          </p:txBody>
        </p:sp>
      </p:grpSp>
      <p:grpSp>
        <p:nvGrpSpPr>
          <p:cNvPr id="156" name="Group 155">
            <a:extLst>
              <a:ext uri="{FF2B5EF4-FFF2-40B4-BE49-F238E27FC236}">
                <a16:creationId xmlns:a16="http://schemas.microsoft.com/office/drawing/2014/main" xmlns="" id="{4034AAC0-8E09-4151-B3F9-7B24A1522D4C}"/>
              </a:ext>
            </a:extLst>
          </p:cNvPr>
          <p:cNvGrpSpPr/>
          <p:nvPr/>
        </p:nvGrpSpPr>
        <p:grpSpPr>
          <a:xfrm>
            <a:off x="377328" y="1235598"/>
            <a:ext cx="2582823" cy="771215"/>
            <a:chOff x="377328" y="1235598"/>
            <a:chExt cx="2582823" cy="771215"/>
          </a:xfrm>
        </p:grpSpPr>
        <p:grpSp>
          <p:nvGrpSpPr>
            <p:cNvPr id="157" name="Group 156">
              <a:extLst>
                <a:ext uri="{FF2B5EF4-FFF2-40B4-BE49-F238E27FC236}">
                  <a16:creationId xmlns:a16="http://schemas.microsoft.com/office/drawing/2014/main" xmlns="" id="{A9CE1095-EA02-4208-A159-0E03D599E5C2}"/>
                </a:ext>
              </a:extLst>
            </p:cNvPr>
            <p:cNvGrpSpPr/>
            <p:nvPr/>
          </p:nvGrpSpPr>
          <p:grpSpPr>
            <a:xfrm>
              <a:off x="377328" y="1540791"/>
              <a:ext cx="2582823" cy="466022"/>
              <a:chOff x="3813985" y="925192"/>
              <a:chExt cx="1419905" cy="1419905"/>
            </a:xfrm>
            <a:solidFill>
              <a:schemeClr val="accent5">
                <a:lumMod val="20000"/>
                <a:lumOff val="80000"/>
              </a:schemeClr>
            </a:solidFill>
          </p:grpSpPr>
          <p:sp>
            <p:nvSpPr>
              <p:cNvPr id="159" name="Oval 36">
                <a:extLst>
                  <a:ext uri="{FF2B5EF4-FFF2-40B4-BE49-F238E27FC236}">
                    <a16:creationId xmlns:a16="http://schemas.microsoft.com/office/drawing/2014/main" xmlns="" id="{D8BCED7B-6070-409B-BF58-3C52396D100D}"/>
                  </a:ext>
                </a:extLst>
              </p:cNvPr>
              <p:cNvSpPr/>
              <p:nvPr/>
            </p:nvSpPr>
            <p:spPr>
              <a:xfrm>
                <a:off x="3813985" y="925192"/>
                <a:ext cx="1419905" cy="1419905"/>
              </a:xfrm>
              <a:prstGeom prst="rect">
                <a:avLst/>
              </a:prstGeom>
              <a:grpFill/>
            </p:spPr>
            <p:style>
              <a:lnRef idx="0">
                <a:schemeClr val="lt1">
                  <a:hueOff val="0"/>
                  <a:satOff val="0"/>
                  <a:lumOff val="0"/>
                  <a:alphaOff val="0"/>
                </a:schemeClr>
              </a:lnRef>
              <a:fillRef idx="3">
                <a:schemeClr val="accent4">
                  <a:alpha val="50000"/>
                  <a:hueOff val="3465231"/>
                  <a:satOff val="-15989"/>
                  <a:lumOff val="588"/>
                  <a:alphaOff val="0"/>
                </a:schemeClr>
              </a:fillRef>
              <a:effectRef idx="3">
                <a:schemeClr val="accent4">
                  <a:alpha val="50000"/>
                  <a:hueOff val="3465231"/>
                  <a:satOff val="-15989"/>
                  <a:lumOff val="588"/>
                  <a:alphaOff val="0"/>
                </a:schemeClr>
              </a:effectRef>
              <a:fontRef idx="minor">
                <a:schemeClr val="tx1"/>
              </a:fontRef>
            </p:style>
          </p:sp>
          <p:sp>
            <p:nvSpPr>
              <p:cNvPr id="160" name="Oval 8">
                <a:extLst>
                  <a:ext uri="{FF2B5EF4-FFF2-40B4-BE49-F238E27FC236}">
                    <a16:creationId xmlns:a16="http://schemas.microsoft.com/office/drawing/2014/main" xmlns="" id="{D614E805-4329-46D8-ABE4-300EEBF1F6FF}"/>
                  </a:ext>
                </a:extLst>
              </p:cNvPr>
              <p:cNvSpPr/>
              <p:nvPr/>
            </p:nvSpPr>
            <p:spPr>
              <a:xfrm>
                <a:off x="3821610" y="1090268"/>
                <a:ext cx="1383703"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spcBef>
                    <a:spcPct val="0"/>
                  </a:spcBef>
                </a:pPr>
                <a:r>
                  <a:rPr lang="en-US" sz="1600" kern="1200" dirty="0"/>
                  <a:t>Enhancement</a:t>
                </a:r>
              </a:p>
            </p:txBody>
          </p:sp>
        </p:grpSp>
        <p:cxnSp>
          <p:nvCxnSpPr>
            <p:cNvPr id="158" name="Straight Arrow Connector 157">
              <a:extLst>
                <a:ext uri="{FF2B5EF4-FFF2-40B4-BE49-F238E27FC236}">
                  <a16:creationId xmlns:a16="http://schemas.microsoft.com/office/drawing/2014/main" xmlns="" id="{4F5D5213-EE78-4262-B7AD-C7300847EEEC}"/>
                </a:ext>
              </a:extLst>
            </p:cNvPr>
            <p:cNvCxnSpPr>
              <a:stCxn id="154" idx="2"/>
              <a:endCxn id="159" idx="0"/>
            </p:cNvCxnSpPr>
            <p:nvPr/>
          </p:nvCxnSpPr>
          <p:spPr>
            <a:xfrm>
              <a:off x="1663755" y="1235598"/>
              <a:ext cx="4985" cy="3051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xmlns="" id="{273D0BC3-155A-4B4E-AA71-0B1A57C90D4B}"/>
              </a:ext>
            </a:extLst>
          </p:cNvPr>
          <p:cNvGrpSpPr/>
          <p:nvPr/>
        </p:nvGrpSpPr>
        <p:grpSpPr>
          <a:xfrm>
            <a:off x="377328" y="2006813"/>
            <a:ext cx="2582823" cy="782947"/>
            <a:chOff x="377328" y="2006813"/>
            <a:chExt cx="2582823" cy="782947"/>
          </a:xfrm>
        </p:grpSpPr>
        <p:grpSp>
          <p:nvGrpSpPr>
            <p:cNvPr id="162" name="Group 161">
              <a:extLst>
                <a:ext uri="{FF2B5EF4-FFF2-40B4-BE49-F238E27FC236}">
                  <a16:creationId xmlns:a16="http://schemas.microsoft.com/office/drawing/2014/main" xmlns="" id="{94ADAE28-97B6-4E5D-8669-E65F408332D5}"/>
                </a:ext>
              </a:extLst>
            </p:cNvPr>
            <p:cNvGrpSpPr/>
            <p:nvPr/>
          </p:nvGrpSpPr>
          <p:grpSpPr>
            <a:xfrm>
              <a:off x="377328" y="2322344"/>
              <a:ext cx="2582823" cy="467416"/>
              <a:chOff x="3813985" y="847100"/>
              <a:chExt cx="1419905" cy="1419905"/>
            </a:xfrm>
            <a:solidFill>
              <a:schemeClr val="accent5">
                <a:lumMod val="20000"/>
                <a:lumOff val="80000"/>
              </a:schemeClr>
            </a:solidFill>
          </p:grpSpPr>
          <p:sp>
            <p:nvSpPr>
              <p:cNvPr id="164" name="Oval 36">
                <a:extLst>
                  <a:ext uri="{FF2B5EF4-FFF2-40B4-BE49-F238E27FC236}">
                    <a16:creationId xmlns:a16="http://schemas.microsoft.com/office/drawing/2014/main" xmlns="" id="{58DBCA4C-7DB5-4E65-A076-EAAE618F133B}"/>
                  </a:ext>
                </a:extLst>
              </p:cNvPr>
              <p:cNvSpPr/>
              <p:nvPr/>
            </p:nvSpPr>
            <p:spPr>
              <a:xfrm>
                <a:off x="3813985" y="847100"/>
                <a:ext cx="1419905" cy="1419905"/>
              </a:xfrm>
              <a:prstGeom prst="rect">
                <a:avLst/>
              </a:prstGeom>
              <a:grpFill/>
            </p:spPr>
            <p:style>
              <a:lnRef idx="0">
                <a:schemeClr val="lt1">
                  <a:hueOff val="0"/>
                  <a:satOff val="0"/>
                  <a:lumOff val="0"/>
                  <a:alphaOff val="0"/>
                </a:schemeClr>
              </a:lnRef>
              <a:fillRef idx="3">
                <a:schemeClr val="accent4">
                  <a:alpha val="50000"/>
                  <a:hueOff val="3465231"/>
                  <a:satOff val="-15989"/>
                  <a:lumOff val="588"/>
                  <a:alphaOff val="0"/>
                </a:schemeClr>
              </a:fillRef>
              <a:effectRef idx="3">
                <a:schemeClr val="accent4">
                  <a:alpha val="50000"/>
                  <a:hueOff val="3465231"/>
                  <a:satOff val="-15989"/>
                  <a:lumOff val="588"/>
                  <a:alphaOff val="0"/>
                </a:schemeClr>
              </a:effectRef>
              <a:fontRef idx="minor">
                <a:schemeClr val="tx1"/>
              </a:fontRef>
            </p:style>
          </p:sp>
          <p:sp>
            <p:nvSpPr>
              <p:cNvPr id="165" name="Oval 8">
                <a:extLst>
                  <a:ext uri="{FF2B5EF4-FFF2-40B4-BE49-F238E27FC236}">
                    <a16:creationId xmlns:a16="http://schemas.microsoft.com/office/drawing/2014/main" xmlns="" id="{6B59AC6A-19C1-471F-B1E5-FEB9CECBCDC5}"/>
                  </a:ext>
                </a:extLst>
              </p:cNvPr>
              <p:cNvSpPr/>
              <p:nvPr/>
            </p:nvSpPr>
            <p:spPr>
              <a:xfrm>
                <a:off x="3821610" y="1090268"/>
                <a:ext cx="1383703"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spcBef>
                    <a:spcPct val="0"/>
                  </a:spcBef>
                </a:pPr>
                <a:r>
                  <a:rPr lang="en-US" sz="1600" dirty="0"/>
                  <a:t>Segmentation</a:t>
                </a:r>
                <a:endParaRPr lang="en-US" sz="1600" kern="1200" dirty="0"/>
              </a:p>
            </p:txBody>
          </p:sp>
        </p:grpSp>
        <p:cxnSp>
          <p:nvCxnSpPr>
            <p:cNvPr id="163" name="Straight Arrow Connector 162">
              <a:extLst>
                <a:ext uri="{FF2B5EF4-FFF2-40B4-BE49-F238E27FC236}">
                  <a16:creationId xmlns:a16="http://schemas.microsoft.com/office/drawing/2014/main" xmlns="" id="{8E6BFACA-0059-4EB0-A0D3-DB9247570132}"/>
                </a:ext>
              </a:extLst>
            </p:cNvPr>
            <p:cNvCxnSpPr>
              <a:stCxn id="159" idx="2"/>
              <a:endCxn id="164" idx="0"/>
            </p:cNvCxnSpPr>
            <p:nvPr/>
          </p:nvCxnSpPr>
          <p:spPr>
            <a:xfrm>
              <a:off x="1668740" y="2006813"/>
              <a:ext cx="0" cy="3155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xmlns="" id="{BEAAF0FD-DAB1-4A74-A8E0-C5A47B00C7AF}"/>
              </a:ext>
            </a:extLst>
          </p:cNvPr>
          <p:cNvGrpSpPr/>
          <p:nvPr/>
        </p:nvGrpSpPr>
        <p:grpSpPr>
          <a:xfrm>
            <a:off x="379025" y="2789760"/>
            <a:ext cx="2582824" cy="793643"/>
            <a:chOff x="379025" y="2789760"/>
            <a:chExt cx="2582824" cy="793643"/>
          </a:xfrm>
        </p:grpSpPr>
        <p:grpSp>
          <p:nvGrpSpPr>
            <p:cNvPr id="167" name="Group 166">
              <a:extLst>
                <a:ext uri="{FF2B5EF4-FFF2-40B4-BE49-F238E27FC236}">
                  <a16:creationId xmlns:a16="http://schemas.microsoft.com/office/drawing/2014/main" xmlns="" id="{353C2CD9-B006-43F4-8173-5C75BD892A35}"/>
                </a:ext>
              </a:extLst>
            </p:cNvPr>
            <p:cNvGrpSpPr/>
            <p:nvPr/>
          </p:nvGrpSpPr>
          <p:grpSpPr>
            <a:xfrm>
              <a:off x="379025" y="3099053"/>
              <a:ext cx="2582824" cy="484350"/>
              <a:chOff x="3813985" y="2517990"/>
              <a:chExt cx="1419905" cy="1419904"/>
            </a:xfrm>
            <a:solidFill>
              <a:schemeClr val="accent5">
                <a:lumMod val="20000"/>
                <a:lumOff val="80000"/>
              </a:schemeClr>
            </a:solidFill>
          </p:grpSpPr>
          <p:sp>
            <p:nvSpPr>
              <p:cNvPr id="169" name="Oval 34">
                <a:extLst>
                  <a:ext uri="{FF2B5EF4-FFF2-40B4-BE49-F238E27FC236}">
                    <a16:creationId xmlns:a16="http://schemas.microsoft.com/office/drawing/2014/main" xmlns="" id="{ACCA9D09-05DB-403C-8D9E-D0EB33961EBD}"/>
                  </a:ext>
                </a:extLst>
              </p:cNvPr>
              <p:cNvSpPr/>
              <p:nvPr/>
            </p:nvSpPr>
            <p:spPr>
              <a:xfrm>
                <a:off x="3813985" y="2517990"/>
                <a:ext cx="1419905" cy="1419904"/>
              </a:xfrm>
              <a:prstGeom prst="rect">
                <a:avLst/>
              </a:prstGeom>
              <a:grpFill/>
            </p:spPr>
            <p:style>
              <a:lnRef idx="0">
                <a:schemeClr val="lt1">
                  <a:hueOff val="0"/>
                  <a:satOff val="0"/>
                  <a:lumOff val="0"/>
                  <a:alphaOff val="0"/>
                </a:schemeClr>
              </a:lnRef>
              <a:fillRef idx="3">
                <a:schemeClr val="accent4">
                  <a:alpha val="50000"/>
                  <a:hueOff val="5197846"/>
                  <a:satOff val="-23984"/>
                  <a:lumOff val="883"/>
                  <a:alphaOff val="0"/>
                </a:schemeClr>
              </a:fillRef>
              <a:effectRef idx="3">
                <a:schemeClr val="accent4">
                  <a:alpha val="50000"/>
                  <a:hueOff val="5197846"/>
                  <a:satOff val="-23984"/>
                  <a:lumOff val="883"/>
                  <a:alphaOff val="0"/>
                </a:schemeClr>
              </a:effectRef>
              <a:fontRef idx="minor">
                <a:schemeClr val="tx1"/>
              </a:fontRef>
            </p:style>
          </p:sp>
          <p:sp>
            <p:nvSpPr>
              <p:cNvPr id="170" name="Oval 10">
                <a:extLst>
                  <a:ext uri="{FF2B5EF4-FFF2-40B4-BE49-F238E27FC236}">
                    <a16:creationId xmlns:a16="http://schemas.microsoft.com/office/drawing/2014/main" xmlns="" id="{88E91C4D-43A3-4DEE-ABC8-97749ED1D712}"/>
                  </a:ext>
                </a:extLst>
              </p:cNvPr>
              <p:cNvSpPr/>
              <p:nvPr/>
            </p:nvSpPr>
            <p:spPr>
              <a:xfrm>
                <a:off x="4021925" y="2768695"/>
                <a:ext cx="1004025" cy="1004023"/>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t>Feature Extraction</a:t>
                </a:r>
              </a:p>
            </p:txBody>
          </p:sp>
        </p:grpSp>
        <p:cxnSp>
          <p:nvCxnSpPr>
            <p:cNvPr id="168" name="Straight Arrow Connector 167">
              <a:extLst>
                <a:ext uri="{FF2B5EF4-FFF2-40B4-BE49-F238E27FC236}">
                  <a16:creationId xmlns:a16="http://schemas.microsoft.com/office/drawing/2014/main" xmlns="" id="{E48CAEEA-0897-42DE-8047-978D6E8C5D85}"/>
                </a:ext>
              </a:extLst>
            </p:cNvPr>
            <p:cNvCxnSpPr>
              <a:stCxn id="164" idx="2"/>
              <a:endCxn id="169" idx="0"/>
            </p:cNvCxnSpPr>
            <p:nvPr/>
          </p:nvCxnSpPr>
          <p:spPr>
            <a:xfrm>
              <a:off x="1668740" y="2789760"/>
              <a:ext cx="1697" cy="309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xmlns="" id="{1AB3E88B-5C4D-43D3-BD8E-FCCCE68C2E62}"/>
              </a:ext>
            </a:extLst>
          </p:cNvPr>
          <p:cNvGrpSpPr/>
          <p:nvPr/>
        </p:nvGrpSpPr>
        <p:grpSpPr>
          <a:xfrm>
            <a:off x="363243" y="3583403"/>
            <a:ext cx="2596694" cy="1004270"/>
            <a:chOff x="363243" y="3583403"/>
            <a:chExt cx="2596694" cy="1004270"/>
          </a:xfrm>
        </p:grpSpPr>
        <p:grpSp>
          <p:nvGrpSpPr>
            <p:cNvPr id="172" name="Group 171">
              <a:extLst>
                <a:ext uri="{FF2B5EF4-FFF2-40B4-BE49-F238E27FC236}">
                  <a16:creationId xmlns:a16="http://schemas.microsoft.com/office/drawing/2014/main" xmlns="" id="{8766025B-E766-4602-ADAF-257792696AF1}"/>
                </a:ext>
              </a:extLst>
            </p:cNvPr>
            <p:cNvGrpSpPr/>
            <p:nvPr/>
          </p:nvGrpSpPr>
          <p:grpSpPr>
            <a:xfrm>
              <a:off x="363243" y="3915049"/>
              <a:ext cx="2596694" cy="672624"/>
              <a:chOff x="2212384" y="3699247"/>
              <a:chExt cx="1419905" cy="1419905"/>
            </a:xfrm>
            <a:solidFill>
              <a:schemeClr val="accent5">
                <a:lumMod val="20000"/>
                <a:lumOff val="80000"/>
              </a:schemeClr>
            </a:solidFill>
          </p:grpSpPr>
          <p:sp>
            <p:nvSpPr>
              <p:cNvPr id="174" name="Oval 44">
                <a:extLst>
                  <a:ext uri="{FF2B5EF4-FFF2-40B4-BE49-F238E27FC236}">
                    <a16:creationId xmlns:a16="http://schemas.microsoft.com/office/drawing/2014/main" xmlns="" id="{6BF9628B-0770-4AFF-B262-7676ED37CD34}"/>
                  </a:ext>
                </a:extLst>
              </p:cNvPr>
              <p:cNvSpPr/>
              <p:nvPr/>
            </p:nvSpPr>
            <p:spPr>
              <a:xfrm>
                <a:off x="2212384" y="3699247"/>
                <a:ext cx="1419905" cy="1419905"/>
              </a:xfrm>
              <a:prstGeom prst="rect">
                <a:avLst/>
              </a:prstGeom>
              <a:grpFill/>
            </p:spPr>
            <p:style>
              <a:lnRef idx="0">
                <a:schemeClr val="lt1">
                  <a:hueOff val="0"/>
                  <a:satOff val="0"/>
                  <a:lumOff val="0"/>
                  <a:alphaOff val="0"/>
                </a:schemeClr>
              </a:lnRef>
              <a:fillRef idx="3">
                <a:schemeClr val="accent4">
                  <a:alpha val="50000"/>
                  <a:hueOff val="6930461"/>
                  <a:satOff val="-31979"/>
                  <a:lumOff val="1177"/>
                  <a:alphaOff val="0"/>
                </a:schemeClr>
              </a:fillRef>
              <a:effectRef idx="3">
                <a:schemeClr val="accent4">
                  <a:alpha val="50000"/>
                  <a:hueOff val="6930461"/>
                  <a:satOff val="-31979"/>
                  <a:lumOff val="1177"/>
                  <a:alphaOff val="0"/>
                </a:schemeClr>
              </a:effectRef>
              <a:fontRef idx="minor">
                <a:schemeClr val="tx1"/>
              </a:fontRef>
            </p:style>
          </p:sp>
          <p:sp>
            <p:nvSpPr>
              <p:cNvPr id="175" name="Oval 12">
                <a:extLst>
                  <a:ext uri="{FF2B5EF4-FFF2-40B4-BE49-F238E27FC236}">
                    <a16:creationId xmlns:a16="http://schemas.microsoft.com/office/drawing/2014/main" xmlns="" id="{4390FE64-12E7-410E-95BA-C65747720D13}"/>
                  </a:ext>
                </a:extLst>
              </p:cNvPr>
              <p:cNvSpPr/>
              <p:nvPr/>
            </p:nvSpPr>
            <p:spPr>
              <a:xfrm>
                <a:off x="2420324" y="3907187"/>
                <a:ext cx="1004025"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t>Feature Selection/</a:t>
                </a:r>
              </a:p>
              <a:p>
                <a:pPr lvl="0" algn="ctr" defTabSz="800100">
                  <a:lnSpc>
                    <a:spcPct val="90000"/>
                  </a:lnSpc>
                  <a:spcBef>
                    <a:spcPct val="0"/>
                  </a:spcBef>
                  <a:spcAft>
                    <a:spcPct val="35000"/>
                  </a:spcAft>
                </a:pPr>
                <a:r>
                  <a:rPr lang="en-US" sz="1600" kern="1200" dirty="0"/>
                  <a:t>Reduction</a:t>
                </a:r>
              </a:p>
            </p:txBody>
          </p:sp>
        </p:grpSp>
        <p:cxnSp>
          <p:nvCxnSpPr>
            <p:cNvPr id="173" name="Straight Arrow Connector 172">
              <a:extLst>
                <a:ext uri="{FF2B5EF4-FFF2-40B4-BE49-F238E27FC236}">
                  <a16:creationId xmlns:a16="http://schemas.microsoft.com/office/drawing/2014/main" xmlns="" id="{F4D4E412-2E7B-4160-AC5A-D771AAA8E434}"/>
                </a:ext>
              </a:extLst>
            </p:cNvPr>
            <p:cNvCxnSpPr>
              <a:stCxn id="169" idx="2"/>
              <a:endCxn id="174" idx="0"/>
            </p:cNvCxnSpPr>
            <p:nvPr/>
          </p:nvCxnSpPr>
          <p:spPr>
            <a:xfrm flipH="1">
              <a:off x="1661590" y="3583403"/>
              <a:ext cx="8847" cy="331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xmlns="" id="{033FA0FD-AC2C-4CF1-A394-B9E06EF38C3D}"/>
              </a:ext>
            </a:extLst>
          </p:cNvPr>
          <p:cNvGrpSpPr/>
          <p:nvPr/>
        </p:nvGrpSpPr>
        <p:grpSpPr>
          <a:xfrm>
            <a:off x="361563" y="4587673"/>
            <a:ext cx="2582824" cy="913600"/>
            <a:chOff x="361563" y="4587673"/>
            <a:chExt cx="2582824" cy="913600"/>
          </a:xfrm>
        </p:grpSpPr>
        <p:grpSp>
          <p:nvGrpSpPr>
            <p:cNvPr id="177" name="Group 176">
              <a:extLst>
                <a:ext uri="{FF2B5EF4-FFF2-40B4-BE49-F238E27FC236}">
                  <a16:creationId xmlns:a16="http://schemas.microsoft.com/office/drawing/2014/main" xmlns="" id="{4CF44F5C-F026-4866-95B6-E4FC68F705EF}"/>
                </a:ext>
              </a:extLst>
            </p:cNvPr>
            <p:cNvGrpSpPr/>
            <p:nvPr/>
          </p:nvGrpSpPr>
          <p:grpSpPr>
            <a:xfrm>
              <a:off x="361563" y="4947853"/>
              <a:ext cx="2582824" cy="553420"/>
              <a:chOff x="2212384" y="3699247"/>
              <a:chExt cx="1419905" cy="1419905"/>
            </a:xfrm>
            <a:solidFill>
              <a:schemeClr val="accent5">
                <a:lumMod val="20000"/>
                <a:lumOff val="80000"/>
              </a:schemeClr>
            </a:solidFill>
          </p:grpSpPr>
          <p:sp>
            <p:nvSpPr>
              <p:cNvPr id="179" name="Oval 32">
                <a:extLst>
                  <a:ext uri="{FF2B5EF4-FFF2-40B4-BE49-F238E27FC236}">
                    <a16:creationId xmlns:a16="http://schemas.microsoft.com/office/drawing/2014/main" xmlns="" id="{76F304F2-58DF-4C0A-978B-7468C7D8B100}"/>
                  </a:ext>
                </a:extLst>
              </p:cNvPr>
              <p:cNvSpPr/>
              <p:nvPr/>
            </p:nvSpPr>
            <p:spPr>
              <a:xfrm>
                <a:off x="2212384" y="3699247"/>
                <a:ext cx="1419905" cy="1419905"/>
              </a:xfrm>
              <a:prstGeom prst="rect">
                <a:avLst/>
              </a:prstGeom>
              <a:grpFill/>
            </p:spPr>
            <p:style>
              <a:lnRef idx="0">
                <a:schemeClr val="lt1">
                  <a:hueOff val="0"/>
                  <a:satOff val="0"/>
                  <a:lumOff val="0"/>
                  <a:alphaOff val="0"/>
                </a:schemeClr>
              </a:lnRef>
              <a:fillRef idx="3">
                <a:schemeClr val="accent4">
                  <a:alpha val="50000"/>
                  <a:hueOff val="6930461"/>
                  <a:satOff val="-31979"/>
                  <a:lumOff val="1177"/>
                  <a:alphaOff val="0"/>
                </a:schemeClr>
              </a:fillRef>
              <a:effectRef idx="3">
                <a:schemeClr val="accent4">
                  <a:alpha val="50000"/>
                  <a:hueOff val="6930461"/>
                  <a:satOff val="-31979"/>
                  <a:lumOff val="1177"/>
                  <a:alphaOff val="0"/>
                </a:schemeClr>
              </a:effectRef>
              <a:fontRef idx="minor">
                <a:schemeClr val="tx1"/>
              </a:fontRef>
            </p:style>
          </p:sp>
          <p:sp>
            <p:nvSpPr>
              <p:cNvPr id="180" name="Oval 12">
                <a:extLst>
                  <a:ext uri="{FF2B5EF4-FFF2-40B4-BE49-F238E27FC236}">
                    <a16:creationId xmlns:a16="http://schemas.microsoft.com/office/drawing/2014/main" xmlns="" id="{80651597-C282-4D73-B3F6-897997698D66}"/>
                  </a:ext>
                </a:extLst>
              </p:cNvPr>
              <p:cNvSpPr/>
              <p:nvPr/>
            </p:nvSpPr>
            <p:spPr>
              <a:xfrm>
                <a:off x="2283289" y="3907187"/>
                <a:ext cx="1329911"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t>Classification</a:t>
                </a:r>
              </a:p>
            </p:txBody>
          </p:sp>
        </p:grpSp>
        <p:cxnSp>
          <p:nvCxnSpPr>
            <p:cNvPr id="178" name="Straight Arrow Connector 177">
              <a:extLst>
                <a:ext uri="{FF2B5EF4-FFF2-40B4-BE49-F238E27FC236}">
                  <a16:creationId xmlns:a16="http://schemas.microsoft.com/office/drawing/2014/main" xmlns="" id="{43FBC1B6-43A7-4494-84BB-7522ABFC6FF4}"/>
                </a:ext>
              </a:extLst>
            </p:cNvPr>
            <p:cNvCxnSpPr>
              <a:stCxn id="174" idx="2"/>
              <a:endCxn id="179" idx="0"/>
            </p:cNvCxnSpPr>
            <p:nvPr/>
          </p:nvCxnSpPr>
          <p:spPr>
            <a:xfrm flipH="1">
              <a:off x="1652975" y="4587673"/>
              <a:ext cx="8615" cy="3601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xmlns="" id="{379D1380-4CAA-4CDC-AE8E-EF6B4841FB23}"/>
              </a:ext>
            </a:extLst>
          </p:cNvPr>
          <p:cNvGrpSpPr/>
          <p:nvPr/>
        </p:nvGrpSpPr>
        <p:grpSpPr>
          <a:xfrm>
            <a:off x="361563" y="5501273"/>
            <a:ext cx="2582824" cy="915298"/>
            <a:chOff x="361563" y="5501273"/>
            <a:chExt cx="2582824" cy="915298"/>
          </a:xfrm>
        </p:grpSpPr>
        <p:grpSp>
          <p:nvGrpSpPr>
            <p:cNvPr id="182" name="Group 181">
              <a:extLst>
                <a:ext uri="{FF2B5EF4-FFF2-40B4-BE49-F238E27FC236}">
                  <a16:creationId xmlns:a16="http://schemas.microsoft.com/office/drawing/2014/main" xmlns="" id="{FE48856B-A1D2-4556-8A8F-EBD9375A356F}"/>
                </a:ext>
              </a:extLst>
            </p:cNvPr>
            <p:cNvGrpSpPr/>
            <p:nvPr/>
          </p:nvGrpSpPr>
          <p:grpSpPr>
            <a:xfrm>
              <a:off x="361563" y="5864805"/>
              <a:ext cx="2582824" cy="551766"/>
              <a:chOff x="610782" y="2774562"/>
              <a:chExt cx="1419905" cy="1419905"/>
            </a:xfrm>
            <a:solidFill>
              <a:schemeClr val="accent5">
                <a:lumMod val="20000"/>
                <a:lumOff val="80000"/>
              </a:schemeClr>
            </a:solidFill>
          </p:grpSpPr>
          <p:sp>
            <p:nvSpPr>
              <p:cNvPr id="184" name="Oval 47">
                <a:extLst>
                  <a:ext uri="{FF2B5EF4-FFF2-40B4-BE49-F238E27FC236}">
                    <a16:creationId xmlns:a16="http://schemas.microsoft.com/office/drawing/2014/main" xmlns="" id="{51D22301-D941-471B-B95F-71668EFFE3F3}"/>
                  </a:ext>
                </a:extLst>
              </p:cNvPr>
              <p:cNvSpPr/>
              <p:nvPr/>
            </p:nvSpPr>
            <p:spPr>
              <a:xfrm>
                <a:off x="610782" y="2774562"/>
                <a:ext cx="1419905" cy="1419905"/>
              </a:xfrm>
              <a:prstGeom prst="rect">
                <a:avLst/>
              </a:prstGeom>
              <a:grpFill/>
            </p:spPr>
            <p:style>
              <a:lnRef idx="0">
                <a:schemeClr val="lt1">
                  <a:hueOff val="0"/>
                  <a:satOff val="0"/>
                  <a:lumOff val="0"/>
                  <a:alphaOff val="0"/>
                </a:schemeClr>
              </a:lnRef>
              <a:fillRef idx="3">
                <a:schemeClr val="accent4">
                  <a:alpha val="50000"/>
                  <a:hueOff val="8663077"/>
                  <a:satOff val="-39973"/>
                  <a:lumOff val="1471"/>
                  <a:alphaOff val="0"/>
                </a:schemeClr>
              </a:fillRef>
              <a:effectRef idx="3">
                <a:schemeClr val="accent4">
                  <a:alpha val="50000"/>
                  <a:hueOff val="8663077"/>
                  <a:satOff val="-39973"/>
                  <a:lumOff val="1471"/>
                  <a:alphaOff val="0"/>
                </a:schemeClr>
              </a:effectRef>
              <a:fontRef idx="minor">
                <a:schemeClr val="tx1"/>
              </a:fontRef>
            </p:style>
          </p:sp>
          <p:sp>
            <p:nvSpPr>
              <p:cNvPr id="185" name="Oval 14">
                <a:extLst>
                  <a:ext uri="{FF2B5EF4-FFF2-40B4-BE49-F238E27FC236}">
                    <a16:creationId xmlns:a16="http://schemas.microsoft.com/office/drawing/2014/main" xmlns="" id="{8C3067B6-D583-4735-A52E-A7DF55D874B0}"/>
                  </a:ext>
                </a:extLst>
              </p:cNvPr>
              <p:cNvSpPr/>
              <p:nvPr/>
            </p:nvSpPr>
            <p:spPr>
              <a:xfrm>
                <a:off x="818722" y="2982502"/>
                <a:ext cx="1004025" cy="1004025"/>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kern="1200" dirty="0"/>
                  <a:t>Use the Model</a:t>
                </a:r>
              </a:p>
            </p:txBody>
          </p:sp>
        </p:grpSp>
        <p:cxnSp>
          <p:nvCxnSpPr>
            <p:cNvPr id="183" name="Straight Arrow Connector 182">
              <a:extLst>
                <a:ext uri="{FF2B5EF4-FFF2-40B4-BE49-F238E27FC236}">
                  <a16:creationId xmlns:a16="http://schemas.microsoft.com/office/drawing/2014/main" xmlns="" id="{A51718FC-0009-4725-A099-C9DF341B6A8E}"/>
                </a:ext>
              </a:extLst>
            </p:cNvPr>
            <p:cNvCxnSpPr>
              <a:stCxn id="179" idx="2"/>
              <a:endCxn id="184" idx="0"/>
            </p:cNvCxnSpPr>
            <p:nvPr/>
          </p:nvCxnSpPr>
          <p:spPr>
            <a:xfrm>
              <a:off x="1652975" y="5501273"/>
              <a:ext cx="0" cy="363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53168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2"/>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nodeType="with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8"/>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animEffect transition="in" filter="fade">
                                      <p:cBhvr>
                                        <p:cTn id="45" dur="500"/>
                                        <p:tgtEl>
                                          <p:spTgt spid="176"/>
                                        </p:tgtEl>
                                      </p:cBhvr>
                                    </p:animEffect>
                                  </p:childTnLst>
                                </p:cTn>
                              </p:par>
                              <p:par>
                                <p:cTn id="46" presetID="10" presetClass="entr" presetSubtype="0" fill="hold" nodeType="with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fade">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9"/>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9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EE8054-4AEB-4614-B847-AA97DE50E4E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xmlns="" val="3566423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2282066" y="95278"/>
            <a:ext cx="9002175" cy="369332"/>
          </a:xfrm>
          <a:prstGeom prst="rect">
            <a:avLst/>
          </a:prstGeom>
          <a:noFill/>
        </p:spPr>
        <p:txBody>
          <a:bodyPr wrap="square">
            <a:spAutoFit/>
          </a:bodyPr>
          <a:lstStyle/>
          <a:p>
            <a:r>
              <a:rPr lang="en-GB" b="1" dirty="0">
                <a:solidFill>
                  <a:schemeClr val="bg1">
                    <a:lumMod val="95000"/>
                  </a:schemeClr>
                </a:solidFill>
                <a:latin typeface="Cambria" panose="02040503050406030204" pitchFamily="18" charset="0"/>
                <a:ea typeface="Cambria" panose="02040503050406030204" pitchFamily="18" charset="0"/>
              </a:rPr>
              <a:t>Machine Learning Applications</a:t>
            </a:r>
            <a:endParaRPr lang="en-US" dirty="0">
              <a:solidFill>
                <a:schemeClr val="bg1">
                  <a:lumMod val="95000"/>
                </a:schemeClr>
              </a:solidFill>
              <a:latin typeface="Cambria" panose="02040503050406030204" pitchFamily="18" charset="0"/>
              <a:ea typeface="Cambria" panose="02040503050406030204" pitchFamily="18" charset="0"/>
            </a:endParaRPr>
          </a:p>
        </p:txBody>
      </p:sp>
      <p:grpSp>
        <p:nvGrpSpPr>
          <p:cNvPr id="7" name="Group 6">
            <a:extLst>
              <a:ext uri="{FF2B5EF4-FFF2-40B4-BE49-F238E27FC236}">
                <a16:creationId xmlns:a16="http://schemas.microsoft.com/office/drawing/2014/main" xmlns="" id="{DA64C4D6-F7BA-4DBF-AB11-DA6F76B9E8E4}"/>
              </a:ext>
            </a:extLst>
          </p:cNvPr>
          <p:cNvGrpSpPr/>
          <p:nvPr/>
        </p:nvGrpSpPr>
        <p:grpSpPr>
          <a:xfrm>
            <a:off x="6204015" y="556535"/>
            <a:ext cx="2262627" cy="6109474"/>
            <a:chOff x="6204015" y="556535"/>
            <a:chExt cx="2262627" cy="6109474"/>
          </a:xfrm>
        </p:grpSpPr>
        <p:sp>
          <p:nvSpPr>
            <p:cNvPr id="9" name="Rectangle 8">
              <a:extLst>
                <a:ext uri="{FF2B5EF4-FFF2-40B4-BE49-F238E27FC236}">
                  <a16:creationId xmlns:a16="http://schemas.microsoft.com/office/drawing/2014/main" xmlns="" id="{DD0F7150-F996-4708-BE87-65908AF8CB63}"/>
                </a:ext>
              </a:extLst>
            </p:cNvPr>
            <p:cNvSpPr/>
            <p:nvPr/>
          </p:nvSpPr>
          <p:spPr>
            <a:xfrm>
              <a:off x="6247884" y="556535"/>
              <a:ext cx="2174889" cy="6109474"/>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CD8DC8E6-8820-481B-83E5-DFBF3CBEEDAA}"/>
                </a:ext>
              </a:extLst>
            </p:cNvPr>
            <p:cNvSpPr/>
            <p:nvPr/>
          </p:nvSpPr>
          <p:spPr>
            <a:xfrm>
              <a:off x="6263976" y="6006064"/>
              <a:ext cx="2125244" cy="646331"/>
            </a:xfrm>
            <a:prstGeom prst="rect">
              <a:avLst/>
            </a:prstGeom>
            <a:noFill/>
          </p:spPr>
          <p:txBody>
            <a:bodyPr wrap="square" lIns="91440" tIns="45720" rIns="91440" bIns="45720">
              <a:spAutoFit/>
            </a:bodyPr>
            <a:lstStyle/>
            <a:p>
              <a:pPr algn="ctr">
                <a:lnSpc>
                  <a:spcPct val="300000"/>
                </a:lnSpc>
              </a:pPr>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Smart Wearable's</a:t>
              </a:r>
            </a:p>
          </p:txBody>
        </p:sp>
        <p:sp>
          <p:nvSpPr>
            <p:cNvPr id="11" name="Rectangle 10">
              <a:extLst>
                <a:ext uri="{FF2B5EF4-FFF2-40B4-BE49-F238E27FC236}">
                  <a16:creationId xmlns:a16="http://schemas.microsoft.com/office/drawing/2014/main" xmlns="" id="{CF0B39B1-D40F-4525-AE14-472E4FCF0D7E}"/>
                </a:ext>
              </a:extLst>
            </p:cNvPr>
            <p:cNvSpPr/>
            <p:nvPr/>
          </p:nvSpPr>
          <p:spPr>
            <a:xfrm>
              <a:off x="6204015" y="3135907"/>
              <a:ext cx="2172326"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Automated disease diagnosis </a:t>
              </a:r>
            </a:p>
          </p:txBody>
        </p:sp>
        <p:sp>
          <p:nvSpPr>
            <p:cNvPr id="12" name="Rectangle 11">
              <a:extLst>
                <a:ext uri="{FF2B5EF4-FFF2-40B4-BE49-F238E27FC236}">
                  <a16:creationId xmlns:a16="http://schemas.microsoft.com/office/drawing/2014/main" xmlns="" id="{DF1606EA-7CB4-468C-96CA-9CF559676D43}"/>
                </a:ext>
              </a:extLst>
            </p:cNvPr>
            <p:cNvSpPr/>
            <p:nvPr/>
          </p:nvSpPr>
          <p:spPr>
            <a:xfrm>
              <a:off x="6305438" y="4482184"/>
              <a:ext cx="2161204" cy="542841"/>
            </a:xfrm>
            <a:prstGeom prst="rect">
              <a:avLst/>
            </a:prstGeom>
          </p:spPr>
          <p:txBody>
            <a:bodyPr wrap="square">
              <a:spAutoFit/>
            </a:bodyPr>
            <a:lstStyle/>
            <a:p>
              <a:pPr algn="ctr">
                <a:lnSpc>
                  <a:spcPct val="300000"/>
                </a:lnSpc>
              </a:pPr>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Personalized medicine</a:t>
              </a:r>
            </a:p>
          </p:txBody>
        </p:sp>
        <p:pic>
          <p:nvPicPr>
            <p:cNvPr id="13" name="Picture 12">
              <a:extLst>
                <a:ext uri="{FF2B5EF4-FFF2-40B4-BE49-F238E27FC236}">
                  <a16:creationId xmlns:a16="http://schemas.microsoft.com/office/drawing/2014/main" xmlns="" id="{EC2EED73-1BA8-43E3-81CB-114B5586CC3E}"/>
                </a:ext>
              </a:extLst>
            </p:cNvPr>
            <p:cNvPicPr>
              <a:picLocks noChangeAspect="1"/>
            </p:cNvPicPr>
            <p:nvPr/>
          </p:nvPicPr>
          <p:blipFill>
            <a:blip r:embed="rId2" cstate="print"/>
            <a:stretch>
              <a:fillRect/>
            </a:stretch>
          </p:blipFill>
          <p:spPr>
            <a:xfrm>
              <a:off x="6784204" y="5375729"/>
              <a:ext cx="1153301" cy="925962"/>
            </a:xfrm>
            <a:prstGeom prst="rect">
              <a:avLst/>
            </a:prstGeom>
            <a:ln>
              <a:solidFill>
                <a:schemeClr val="bg1">
                  <a:lumMod val="85000"/>
                </a:schemeClr>
              </a:solidFill>
            </a:ln>
          </p:spPr>
        </p:pic>
        <p:pic>
          <p:nvPicPr>
            <p:cNvPr id="14" name="Picture 13">
              <a:extLst>
                <a:ext uri="{FF2B5EF4-FFF2-40B4-BE49-F238E27FC236}">
                  <a16:creationId xmlns:a16="http://schemas.microsoft.com/office/drawing/2014/main" xmlns="" id="{05E135C4-CC50-41CB-9CE3-EABCDDAFD603}"/>
                </a:ext>
              </a:extLst>
            </p:cNvPr>
            <p:cNvPicPr>
              <a:picLocks noChangeAspect="1"/>
            </p:cNvPicPr>
            <p:nvPr/>
          </p:nvPicPr>
          <p:blipFill>
            <a:blip r:embed="rId3" cstate="print"/>
            <a:stretch>
              <a:fillRect/>
            </a:stretch>
          </p:blipFill>
          <p:spPr>
            <a:xfrm>
              <a:off x="6784204" y="3822462"/>
              <a:ext cx="1153301" cy="966645"/>
            </a:xfrm>
            <a:prstGeom prst="rect">
              <a:avLst/>
            </a:prstGeom>
            <a:ln>
              <a:solidFill>
                <a:schemeClr val="bg1">
                  <a:lumMod val="85000"/>
                </a:schemeClr>
              </a:solidFill>
            </a:ln>
          </p:spPr>
        </p:pic>
        <p:pic>
          <p:nvPicPr>
            <p:cNvPr id="15" name="Picture 14">
              <a:extLst>
                <a:ext uri="{FF2B5EF4-FFF2-40B4-BE49-F238E27FC236}">
                  <a16:creationId xmlns:a16="http://schemas.microsoft.com/office/drawing/2014/main" xmlns="" id="{56FB9BBA-DA18-47E3-9044-19EC8204E10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784204" y="2192627"/>
              <a:ext cx="1222140" cy="929666"/>
            </a:xfrm>
            <a:prstGeom prst="rect">
              <a:avLst/>
            </a:prstGeom>
          </p:spPr>
        </p:pic>
      </p:grpSp>
      <p:sp>
        <p:nvSpPr>
          <p:cNvPr id="16" name="Rectangle 15">
            <a:extLst>
              <a:ext uri="{FF2B5EF4-FFF2-40B4-BE49-F238E27FC236}">
                <a16:creationId xmlns:a16="http://schemas.microsoft.com/office/drawing/2014/main" xmlns="" id="{F4B6A6E7-DF43-4D64-AD18-E56FE1C90841}"/>
              </a:ext>
            </a:extLst>
          </p:cNvPr>
          <p:cNvSpPr/>
          <p:nvPr/>
        </p:nvSpPr>
        <p:spPr>
          <a:xfrm>
            <a:off x="3466021" y="574517"/>
            <a:ext cx="1897056" cy="6109474"/>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xmlns="" id="{4FCF23AF-FA14-4FD4-91AE-2D7B0AB6E7FC}"/>
              </a:ext>
            </a:extLst>
          </p:cNvPr>
          <p:cNvSpPr/>
          <p:nvPr/>
        </p:nvSpPr>
        <p:spPr>
          <a:xfrm>
            <a:off x="9327936" y="555371"/>
            <a:ext cx="1956306" cy="6109474"/>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xmlns="" id="{EF6CAC9E-D04C-4472-B054-DA0A6DE145B8}"/>
              </a:ext>
            </a:extLst>
          </p:cNvPr>
          <p:cNvSpPr/>
          <p:nvPr/>
        </p:nvSpPr>
        <p:spPr>
          <a:xfrm>
            <a:off x="658100" y="572901"/>
            <a:ext cx="1821995" cy="6109474"/>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xmlns="" id="{80BC0A9F-4D5E-4EA7-9BD6-60668757FF98}"/>
              </a:ext>
            </a:extLst>
          </p:cNvPr>
          <p:cNvSpPr/>
          <p:nvPr/>
        </p:nvSpPr>
        <p:spPr>
          <a:xfrm>
            <a:off x="430865" y="547014"/>
            <a:ext cx="11033256" cy="1311054"/>
          </a:xfrm>
          <a:prstGeom prst="rect">
            <a:avLst/>
          </a:prstGeom>
          <a:solidFill>
            <a:schemeClr val="accent4">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xmlns="" id="{42F84644-B318-4AED-93BA-CC90D78CBE07}"/>
              </a:ext>
            </a:extLst>
          </p:cNvPr>
          <p:cNvGrpSpPr/>
          <p:nvPr/>
        </p:nvGrpSpPr>
        <p:grpSpPr>
          <a:xfrm>
            <a:off x="658913" y="606510"/>
            <a:ext cx="1981953" cy="5975319"/>
            <a:chOff x="226717" y="579837"/>
            <a:chExt cx="1981953" cy="5975319"/>
          </a:xfrm>
        </p:grpSpPr>
        <p:sp>
          <p:nvSpPr>
            <p:cNvPr id="22" name="Rectangle 21">
              <a:extLst>
                <a:ext uri="{FF2B5EF4-FFF2-40B4-BE49-F238E27FC236}">
                  <a16:creationId xmlns:a16="http://schemas.microsoft.com/office/drawing/2014/main" xmlns="" id="{01B8227A-FA2C-471E-A05B-92CA18EF98F8}"/>
                </a:ext>
              </a:extLst>
            </p:cNvPr>
            <p:cNvSpPr/>
            <p:nvPr/>
          </p:nvSpPr>
          <p:spPr>
            <a:xfrm>
              <a:off x="774749" y="6278157"/>
              <a:ext cx="667848" cy="276999"/>
            </a:xfrm>
            <a:prstGeom prst="rect">
              <a:avLst/>
            </a:prstGeom>
          </p:spPr>
          <p:txBody>
            <a:bodyPr wrap="squar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Jarvis</a:t>
              </a:r>
            </a:p>
          </p:txBody>
        </p:sp>
        <p:sp>
          <p:nvSpPr>
            <p:cNvPr id="23" name="Rectangle 22">
              <a:extLst>
                <a:ext uri="{FF2B5EF4-FFF2-40B4-BE49-F238E27FC236}">
                  <a16:creationId xmlns:a16="http://schemas.microsoft.com/office/drawing/2014/main" xmlns="" id="{665983A0-E959-46DE-8D7A-6FDDE221A47D}"/>
                </a:ext>
              </a:extLst>
            </p:cNvPr>
            <p:cNvSpPr/>
            <p:nvPr/>
          </p:nvSpPr>
          <p:spPr>
            <a:xfrm>
              <a:off x="226717" y="1416027"/>
              <a:ext cx="1981953" cy="276999"/>
            </a:xfrm>
            <a:prstGeom prst="rect">
              <a:avLst/>
            </a:prstGeom>
          </p:spPr>
          <p:txBody>
            <a:bodyPr wrap="none">
              <a:spAutoFit/>
            </a:bodyPr>
            <a:lstStyle/>
            <a:p>
              <a:r>
                <a:rPr lang="en-US" sz="1200" dirty="0">
                  <a:ln w="0"/>
                  <a:solidFill>
                    <a:schemeClr val="accent1">
                      <a:lumMod val="75000"/>
                    </a:schemeClr>
                  </a:solidFill>
                  <a:latin typeface="Cambria" panose="02040503050406030204" pitchFamily="18" charset="0"/>
                  <a:cs typeface="Times New Roman" panose="02020603050405020304" pitchFamily="18" charset="0"/>
                </a:rPr>
                <a:t>Virtual Personal Assistants </a:t>
              </a:r>
            </a:p>
          </p:txBody>
        </p:sp>
        <p:sp>
          <p:nvSpPr>
            <p:cNvPr id="24" name="Rectangle 23">
              <a:extLst>
                <a:ext uri="{FF2B5EF4-FFF2-40B4-BE49-F238E27FC236}">
                  <a16:creationId xmlns:a16="http://schemas.microsoft.com/office/drawing/2014/main" xmlns="" id="{D049935B-8279-45CE-AC64-4431F9811B2F}"/>
                </a:ext>
              </a:extLst>
            </p:cNvPr>
            <p:cNvSpPr/>
            <p:nvPr/>
          </p:nvSpPr>
          <p:spPr>
            <a:xfrm>
              <a:off x="439023" y="3062756"/>
              <a:ext cx="1268874"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Google Assistant</a:t>
              </a:r>
            </a:p>
          </p:txBody>
        </p:sp>
        <p:sp>
          <p:nvSpPr>
            <p:cNvPr id="25" name="Rectangle 24">
              <a:extLst>
                <a:ext uri="{FF2B5EF4-FFF2-40B4-BE49-F238E27FC236}">
                  <a16:creationId xmlns:a16="http://schemas.microsoft.com/office/drawing/2014/main" xmlns="" id="{AB15D2D2-D7DB-4E45-BD06-308B77D775A6}"/>
                </a:ext>
              </a:extLst>
            </p:cNvPr>
            <p:cNvSpPr/>
            <p:nvPr/>
          </p:nvSpPr>
          <p:spPr>
            <a:xfrm>
              <a:off x="250671" y="4584189"/>
              <a:ext cx="1764778"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Cortana on Windows 10</a:t>
              </a:r>
            </a:p>
          </p:txBody>
        </p:sp>
        <p:pic>
          <p:nvPicPr>
            <p:cNvPr id="26" name="Picture 25">
              <a:extLst>
                <a:ext uri="{FF2B5EF4-FFF2-40B4-BE49-F238E27FC236}">
                  <a16:creationId xmlns:a16="http://schemas.microsoft.com/office/drawing/2014/main" xmlns="" id="{CBEEE458-ECDD-495F-9827-C111739C57EC}"/>
                </a:ext>
              </a:extLst>
            </p:cNvPr>
            <p:cNvPicPr>
              <a:picLocks noChangeAspect="1"/>
            </p:cNvPicPr>
            <p:nvPr/>
          </p:nvPicPr>
          <p:blipFill rotWithShape="1">
            <a:blip r:embed="rId5">
              <a:extLst>
                <a:ext uri="{28A0092B-C50C-407E-A947-70E740481C1C}">
                  <a14:useLocalDpi xmlns:a14="http://schemas.microsoft.com/office/drawing/2010/main" xmlns="" val="0"/>
                </a:ext>
              </a:extLst>
            </a:blip>
            <a:srcRect r="65217" b="23021"/>
            <a:stretch/>
          </p:blipFill>
          <p:spPr>
            <a:xfrm>
              <a:off x="686254" y="3722553"/>
              <a:ext cx="833425" cy="905647"/>
            </a:xfrm>
            <a:prstGeom prst="rect">
              <a:avLst/>
            </a:prstGeom>
          </p:spPr>
        </p:pic>
        <p:pic>
          <p:nvPicPr>
            <p:cNvPr id="27" name="Picture 26">
              <a:extLst>
                <a:ext uri="{FF2B5EF4-FFF2-40B4-BE49-F238E27FC236}">
                  <a16:creationId xmlns:a16="http://schemas.microsoft.com/office/drawing/2014/main" xmlns="" id="{5C61CED9-C167-498E-B711-0781C213C5AC}"/>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8188" y="5349057"/>
              <a:ext cx="944776" cy="953499"/>
            </a:xfrm>
            <a:prstGeom prst="rect">
              <a:avLst/>
            </a:prstGeom>
          </p:spPr>
        </p:pic>
        <p:pic>
          <p:nvPicPr>
            <p:cNvPr id="28" name="Picture 27">
              <a:extLst>
                <a:ext uri="{FF2B5EF4-FFF2-40B4-BE49-F238E27FC236}">
                  <a16:creationId xmlns:a16="http://schemas.microsoft.com/office/drawing/2014/main" xmlns="" id="{DB14E627-A33A-4576-8119-3DEB614FB62A}"/>
                </a:ext>
              </a:extLst>
            </p:cNvPr>
            <p:cNvPicPr>
              <a:picLocks noChangeAspect="1"/>
            </p:cNvPicPr>
            <p:nvPr/>
          </p:nvPicPr>
          <p:blipFill rotWithShape="1">
            <a:blip r:embed="rId7" cstate="print">
              <a:clrChange>
                <a:clrFrom>
                  <a:srgbClr val="FDFBFE"/>
                </a:clrFrom>
                <a:clrTo>
                  <a:srgbClr val="FDFBFE">
                    <a:alpha val="0"/>
                  </a:srgbClr>
                </a:clrTo>
              </a:clrChange>
              <a:extLst>
                <a:ext uri="{28A0092B-C50C-407E-A947-70E740481C1C}">
                  <a14:useLocalDpi xmlns:a14="http://schemas.microsoft.com/office/drawing/2010/main" xmlns="" val="0"/>
                </a:ext>
              </a:extLst>
            </a:blip>
            <a:srcRect l="35925" t="7576" r="15801"/>
            <a:stretch/>
          </p:blipFill>
          <p:spPr>
            <a:xfrm>
              <a:off x="764753" y="579837"/>
              <a:ext cx="725213" cy="978056"/>
            </a:xfrm>
            <a:prstGeom prst="rect">
              <a:avLst/>
            </a:prstGeom>
          </p:spPr>
        </p:pic>
        <p:pic>
          <p:nvPicPr>
            <p:cNvPr id="29" name="Picture 28">
              <a:extLst>
                <a:ext uri="{FF2B5EF4-FFF2-40B4-BE49-F238E27FC236}">
                  <a16:creationId xmlns:a16="http://schemas.microsoft.com/office/drawing/2014/main" xmlns="" id="{8A8C24D2-9D5B-4973-9ADF-F38E32D2995D}"/>
                </a:ext>
              </a:extLst>
            </p:cNvPr>
            <p:cNvPicPr>
              <a:picLocks noChangeAspect="1"/>
            </p:cNvPicPr>
            <p:nvPr/>
          </p:nvPicPr>
          <p:blipFill rotWithShape="1">
            <a:blip r:embed="rId8" cstate="print"/>
            <a:srcRect r="70531" b="13178"/>
            <a:stretch/>
          </p:blipFill>
          <p:spPr>
            <a:xfrm>
              <a:off x="520628" y="2047585"/>
              <a:ext cx="1079711" cy="1076995"/>
            </a:xfrm>
            <a:prstGeom prst="rect">
              <a:avLst/>
            </a:prstGeom>
          </p:spPr>
        </p:pic>
      </p:grpSp>
      <p:sp>
        <p:nvSpPr>
          <p:cNvPr id="30" name="Rectangle 29">
            <a:extLst>
              <a:ext uri="{FF2B5EF4-FFF2-40B4-BE49-F238E27FC236}">
                <a16:creationId xmlns:a16="http://schemas.microsoft.com/office/drawing/2014/main" xmlns="" id="{5BEDFE78-576D-4FED-88A2-8197A69CE98F}"/>
              </a:ext>
            </a:extLst>
          </p:cNvPr>
          <p:cNvSpPr/>
          <p:nvPr/>
        </p:nvSpPr>
        <p:spPr>
          <a:xfrm>
            <a:off x="6612667" y="1487250"/>
            <a:ext cx="1370503" cy="276999"/>
          </a:xfrm>
          <a:prstGeom prst="rect">
            <a:avLst/>
          </a:prstGeom>
        </p:spPr>
        <p:txBody>
          <a:bodyPr wrap="none">
            <a:spAutoFit/>
          </a:bodyPr>
          <a:lstStyle/>
          <a:p>
            <a:r>
              <a:rPr lang="en-US" sz="1200" dirty="0">
                <a:ln w="0"/>
                <a:solidFill>
                  <a:schemeClr val="accent1">
                    <a:lumMod val="75000"/>
                  </a:schemeClr>
                </a:solidFill>
                <a:latin typeface="Cambria" panose="02040503050406030204" pitchFamily="18" charset="0"/>
                <a:cs typeface="Times New Roman" panose="02020603050405020304" pitchFamily="18" charset="0"/>
              </a:rPr>
              <a:t>Health care sector</a:t>
            </a:r>
          </a:p>
        </p:txBody>
      </p:sp>
      <p:pic>
        <p:nvPicPr>
          <p:cNvPr id="31" name="Picture 30">
            <a:extLst>
              <a:ext uri="{FF2B5EF4-FFF2-40B4-BE49-F238E27FC236}">
                <a16:creationId xmlns:a16="http://schemas.microsoft.com/office/drawing/2014/main" xmlns="" id="{D44C2EEF-2F70-4D0F-9AD4-351D3F5ACC20}"/>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1469" t="7229" r="26105" b="10292"/>
          <a:stretch/>
        </p:blipFill>
        <p:spPr>
          <a:xfrm>
            <a:off x="6612667" y="590041"/>
            <a:ext cx="1002235" cy="864975"/>
          </a:xfrm>
          <a:prstGeom prst="rect">
            <a:avLst/>
          </a:prstGeom>
        </p:spPr>
      </p:pic>
      <p:grpSp>
        <p:nvGrpSpPr>
          <p:cNvPr id="32" name="Group 31">
            <a:extLst>
              <a:ext uri="{FF2B5EF4-FFF2-40B4-BE49-F238E27FC236}">
                <a16:creationId xmlns:a16="http://schemas.microsoft.com/office/drawing/2014/main" xmlns="" id="{9C73449A-38B2-4EB7-8379-A0D998571336}"/>
              </a:ext>
            </a:extLst>
          </p:cNvPr>
          <p:cNvGrpSpPr/>
          <p:nvPr/>
        </p:nvGrpSpPr>
        <p:grpSpPr>
          <a:xfrm>
            <a:off x="9327936" y="573910"/>
            <a:ext cx="1956305" cy="6064888"/>
            <a:chOff x="8691429" y="506488"/>
            <a:chExt cx="1956305" cy="6064888"/>
          </a:xfrm>
        </p:grpSpPr>
        <p:sp>
          <p:nvSpPr>
            <p:cNvPr id="33" name="Rectangle 32">
              <a:extLst>
                <a:ext uri="{FF2B5EF4-FFF2-40B4-BE49-F238E27FC236}">
                  <a16:creationId xmlns:a16="http://schemas.microsoft.com/office/drawing/2014/main" xmlns="" id="{70183501-6B17-4A13-AD35-F555BD7D56AD}"/>
                </a:ext>
              </a:extLst>
            </p:cNvPr>
            <p:cNvSpPr/>
            <p:nvPr/>
          </p:nvSpPr>
          <p:spPr>
            <a:xfrm>
              <a:off x="9152382" y="4375964"/>
              <a:ext cx="1243405" cy="646331"/>
            </a:xfrm>
            <a:prstGeom prst="rect">
              <a:avLst/>
            </a:prstGeom>
            <a:noFill/>
          </p:spPr>
          <p:txBody>
            <a:bodyPr wrap="square" lIns="91440" tIns="45720" rIns="91440" bIns="45720">
              <a:spAutoFit/>
            </a:bodyPr>
            <a:lstStyle/>
            <a:p>
              <a:pPr>
                <a:lnSpc>
                  <a:spcPct val="300000"/>
                </a:lnSpc>
              </a:pPr>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Google car</a:t>
              </a:r>
            </a:p>
          </p:txBody>
        </p:sp>
        <p:sp>
          <p:nvSpPr>
            <p:cNvPr id="34" name="Rectangle 33">
              <a:extLst>
                <a:ext uri="{FF2B5EF4-FFF2-40B4-BE49-F238E27FC236}">
                  <a16:creationId xmlns:a16="http://schemas.microsoft.com/office/drawing/2014/main" xmlns="" id="{7DEE0574-6BAA-4721-B7FC-399CEA01D5AF}"/>
                </a:ext>
              </a:extLst>
            </p:cNvPr>
            <p:cNvSpPr/>
            <p:nvPr/>
          </p:nvSpPr>
          <p:spPr>
            <a:xfrm>
              <a:off x="9233221" y="1468214"/>
              <a:ext cx="627095" cy="276999"/>
            </a:xfrm>
            <a:prstGeom prst="rect">
              <a:avLst/>
            </a:prstGeom>
          </p:spPr>
          <p:txBody>
            <a:bodyPr wrap="none">
              <a:spAutoFit/>
            </a:bodyPr>
            <a:lstStyle/>
            <a:p>
              <a:r>
                <a:rPr lang="en-US" sz="1200" dirty="0">
                  <a:ln w="0"/>
                  <a:solidFill>
                    <a:schemeClr val="accent1">
                      <a:lumMod val="75000"/>
                    </a:schemeClr>
                  </a:solidFill>
                  <a:latin typeface="Cambria" panose="02040503050406030204" pitchFamily="18" charset="0"/>
                  <a:cs typeface="Times New Roman" panose="02020603050405020304" pitchFamily="18" charset="0"/>
                </a:rPr>
                <a:t>Others</a:t>
              </a:r>
            </a:p>
          </p:txBody>
        </p:sp>
        <p:sp>
          <p:nvSpPr>
            <p:cNvPr id="35" name="Rectangle 34">
              <a:extLst>
                <a:ext uri="{FF2B5EF4-FFF2-40B4-BE49-F238E27FC236}">
                  <a16:creationId xmlns:a16="http://schemas.microsoft.com/office/drawing/2014/main" xmlns="" id="{30A38D36-C603-48B7-9D5E-D8E5615831B1}"/>
                </a:ext>
              </a:extLst>
            </p:cNvPr>
            <p:cNvSpPr/>
            <p:nvPr/>
          </p:nvSpPr>
          <p:spPr>
            <a:xfrm>
              <a:off x="8691429" y="3151282"/>
              <a:ext cx="1956305"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Space exploration program</a:t>
              </a:r>
            </a:p>
          </p:txBody>
        </p:sp>
        <p:sp>
          <p:nvSpPr>
            <p:cNvPr id="36" name="Rectangle 35">
              <a:extLst>
                <a:ext uri="{FF2B5EF4-FFF2-40B4-BE49-F238E27FC236}">
                  <a16:creationId xmlns:a16="http://schemas.microsoft.com/office/drawing/2014/main" xmlns="" id="{B418EC4A-A5F0-41A5-88F1-41A1BADC21E9}"/>
                </a:ext>
              </a:extLst>
            </p:cNvPr>
            <p:cNvSpPr/>
            <p:nvPr/>
          </p:nvSpPr>
          <p:spPr>
            <a:xfrm>
              <a:off x="9066713" y="5925045"/>
              <a:ext cx="1404024" cy="646331"/>
            </a:xfrm>
            <a:prstGeom prst="rect">
              <a:avLst/>
            </a:prstGeom>
            <a:noFill/>
          </p:spPr>
          <p:txBody>
            <a:bodyPr wrap="square" lIns="91440" tIns="45720" rIns="91440" bIns="45720">
              <a:spAutoFit/>
            </a:bodyPr>
            <a:lstStyle/>
            <a:p>
              <a:pPr>
                <a:lnSpc>
                  <a:spcPct val="300000"/>
                </a:lnSpc>
              </a:pPr>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Internet of Things</a:t>
              </a:r>
            </a:p>
          </p:txBody>
        </p:sp>
        <p:pic>
          <p:nvPicPr>
            <p:cNvPr id="37" name="Picture 36">
              <a:extLst>
                <a:ext uri="{FF2B5EF4-FFF2-40B4-BE49-F238E27FC236}">
                  <a16:creationId xmlns:a16="http://schemas.microsoft.com/office/drawing/2014/main" xmlns="" id="{2B85635A-AB49-41E0-9308-00C9AD470965}"/>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t="6079"/>
            <a:stretch/>
          </p:blipFill>
          <p:spPr>
            <a:xfrm>
              <a:off x="9130785" y="506488"/>
              <a:ext cx="862899" cy="970558"/>
            </a:xfrm>
            <a:prstGeom prst="rect">
              <a:avLst/>
            </a:prstGeom>
          </p:spPr>
        </p:pic>
        <p:pic>
          <p:nvPicPr>
            <p:cNvPr id="38" name="Picture 37">
              <a:extLst>
                <a:ext uri="{FF2B5EF4-FFF2-40B4-BE49-F238E27FC236}">
                  <a16:creationId xmlns:a16="http://schemas.microsoft.com/office/drawing/2014/main" xmlns="" id="{2DA4F330-22DB-41E8-8C9B-ADB64FA16863}"/>
                </a:ext>
              </a:extLst>
            </p:cNvPr>
            <p:cNvPicPr>
              <a:picLocks noChangeAspect="1"/>
            </p:cNvPicPr>
            <p:nvPr/>
          </p:nvPicPr>
          <p:blipFill rotWithShape="1">
            <a:blip r:embed="rId11" cstate="print">
              <a:extLst>
                <a:ext uri="{28A0092B-C50C-407E-A947-70E740481C1C}">
                  <a14:useLocalDpi xmlns:a14="http://schemas.microsoft.com/office/drawing/2010/main" xmlns="" val="0"/>
                </a:ext>
              </a:extLst>
            </a:blip>
            <a:srcRect l="18083" t="8224" r="21948" b="8372"/>
            <a:stretch/>
          </p:blipFill>
          <p:spPr>
            <a:xfrm>
              <a:off x="9152381" y="3762107"/>
              <a:ext cx="1037607" cy="942093"/>
            </a:xfrm>
            <a:prstGeom prst="rect">
              <a:avLst/>
            </a:prstGeom>
          </p:spPr>
        </p:pic>
        <p:pic>
          <p:nvPicPr>
            <p:cNvPr id="39" name="Picture 38">
              <a:extLst>
                <a:ext uri="{FF2B5EF4-FFF2-40B4-BE49-F238E27FC236}">
                  <a16:creationId xmlns:a16="http://schemas.microsoft.com/office/drawing/2014/main" xmlns="" id="{D0B6CDBC-7141-464E-8E54-DFD6B056705C}"/>
                </a:ext>
              </a:extLst>
            </p:cNvPr>
            <p:cNvPicPr>
              <a:picLocks noChangeAspect="1"/>
            </p:cNvPicPr>
            <p:nvPr/>
          </p:nvPicPr>
          <p:blipFill rotWithShape="1">
            <a:blip r:embed="rId12" cstate="print">
              <a:extLst>
                <a:ext uri="{28A0092B-C50C-407E-A947-70E740481C1C}">
                  <a14:useLocalDpi xmlns:a14="http://schemas.microsoft.com/office/drawing/2010/main" xmlns="" val="0"/>
                </a:ext>
              </a:extLst>
            </a:blip>
            <a:srcRect l="8431" r="28727"/>
            <a:stretch/>
          </p:blipFill>
          <p:spPr>
            <a:xfrm>
              <a:off x="9233222" y="2248531"/>
              <a:ext cx="956766" cy="975347"/>
            </a:xfrm>
            <a:prstGeom prst="rect">
              <a:avLst/>
            </a:prstGeom>
          </p:spPr>
        </p:pic>
        <p:pic>
          <p:nvPicPr>
            <p:cNvPr id="40" name="Picture 39">
              <a:extLst>
                <a:ext uri="{FF2B5EF4-FFF2-40B4-BE49-F238E27FC236}">
                  <a16:creationId xmlns:a16="http://schemas.microsoft.com/office/drawing/2014/main" xmlns="" id="{D36D583D-0544-4EC8-B4E3-0CC52EA23C0E}"/>
                </a:ext>
              </a:extLst>
            </p:cNvPr>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9160226" y="5169751"/>
              <a:ext cx="1057636" cy="1059630"/>
            </a:xfrm>
            <a:prstGeom prst="rect">
              <a:avLst/>
            </a:prstGeom>
          </p:spPr>
        </p:pic>
      </p:grpSp>
      <p:grpSp>
        <p:nvGrpSpPr>
          <p:cNvPr id="41" name="Group 40">
            <a:extLst>
              <a:ext uri="{FF2B5EF4-FFF2-40B4-BE49-F238E27FC236}">
                <a16:creationId xmlns:a16="http://schemas.microsoft.com/office/drawing/2014/main" xmlns="" id="{3CEC6F9F-8D0A-4D38-AB45-FD58FD315EB5}"/>
              </a:ext>
            </a:extLst>
          </p:cNvPr>
          <p:cNvGrpSpPr/>
          <p:nvPr/>
        </p:nvGrpSpPr>
        <p:grpSpPr>
          <a:xfrm>
            <a:off x="3524469" y="718190"/>
            <a:ext cx="1655068" cy="5981174"/>
            <a:chOff x="2372216" y="728701"/>
            <a:chExt cx="1655068" cy="5981174"/>
          </a:xfrm>
        </p:grpSpPr>
        <p:sp>
          <p:nvSpPr>
            <p:cNvPr id="42" name="Rectangle 41">
              <a:extLst>
                <a:ext uri="{FF2B5EF4-FFF2-40B4-BE49-F238E27FC236}">
                  <a16:creationId xmlns:a16="http://schemas.microsoft.com/office/drawing/2014/main" xmlns="" id="{D0F3EA2A-5651-46DC-B3EC-441CB5215497}"/>
                </a:ext>
              </a:extLst>
            </p:cNvPr>
            <p:cNvSpPr/>
            <p:nvPr/>
          </p:nvSpPr>
          <p:spPr>
            <a:xfrm>
              <a:off x="2372216" y="6248210"/>
              <a:ext cx="1655068" cy="461665"/>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Earthquake/ Tsunami </a:t>
              </a:r>
            </a:p>
            <a:p>
              <a:pPr algn="ctr"/>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Prediction</a:t>
              </a:r>
            </a:p>
          </p:txBody>
        </p:sp>
        <p:sp>
          <p:nvSpPr>
            <p:cNvPr id="43" name="Rectangle 42">
              <a:extLst>
                <a:ext uri="{FF2B5EF4-FFF2-40B4-BE49-F238E27FC236}">
                  <a16:creationId xmlns:a16="http://schemas.microsoft.com/office/drawing/2014/main" xmlns="" id="{04F73A89-55D2-4B12-913E-E07C9DD4405F}"/>
                </a:ext>
              </a:extLst>
            </p:cNvPr>
            <p:cNvSpPr/>
            <p:nvPr/>
          </p:nvSpPr>
          <p:spPr>
            <a:xfrm>
              <a:off x="2582706" y="1448895"/>
              <a:ext cx="1379032" cy="276999"/>
            </a:xfrm>
            <a:prstGeom prst="rect">
              <a:avLst/>
            </a:prstGeom>
          </p:spPr>
          <p:txBody>
            <a:bodyPr wrap="none">
              <a:spAutoFit/>
            </a:bodyPr>
            <a:lstStyle/>
            <a:p>
              <a:r>
                <a:rPr lang="en-US" sz="1200" dirty="0">
                  <a:ln w="0"/>
                  <a:solidFill>
                    <a:schemeClr val="accent1">
                      <a:lumMod val="75000"/>
                    </a:schemeClr>
                  </a:solidFill>
                  <a:latin typeface="Cambria" panose="02040503050406030204" pitchFamily="18" charset="0"/>
                  <a:cs typeface="Times New Roman" panose="02020603050405020304" pitchFamily="18" charset="0"/>
                </a:rPr>
                <a:t>Analyze huge data</a:t>
              </a:r>
            </a:p>
          </p:txBody>
        </p:sp>
        <p:sp>
          <p:nvSpPr>
            <p:cNvPr id="44" name="Rectangle 43">
              <a:extLst>
                <a:ext uri="{FF2B5EF4-FFF2-40B4-BE49-F238E27FC236}">
                  <a16:creationId xmlns:a16="http://schemas.microsoft.com/office/drawing/2014/main" xmlns="" id="{CC90D99A-260B-434C-B88B-6B4C66118E20}"/>
                </a:ext>
              </a:extLst>
            </p:cNvPr>
            <p:cNvSpPr/>
            <p:nvPr/>
          </p:nvSpPr>
          <p:spPr>
            <a:xfrm>
              <a:off x="2482167" y="3161764"/>
              <a:ext cx="1460593"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Weather Prediction</a:t>
              </a:r>
            </a:p>
          </p:txBody>
        </p:sp>
        <p:sp>
          <p:nvSpPr>
            <p:cNvPr id="45" name="Rectangle 44">
              <a:extLst>
                <a:ext uri="{FF2B5EF4-FFF2-40B4-BE49-F238E27FC236}">
                  <a16:creationId xmlns:a16="http://schemas.microsoft.com/office/drawing/2014/main" xmlns="" id="{A1C4223E-9A11-4C9A-99C2-8FAAD96BEE86}"/>
                </a:ext>
              </a:extLst>
            </p:cNvPr>
            <p:cNvSpPr/>
            <p:nvPr/>
          </p:nvSpPr>
          <p:spPr>
            <a:xfrm>
              <a:off x="2529166" y="4715463"/>
              <a:ext cx="1432572" cy="276999"/>
            </a:xfrm>
            <a:prstGeom prst="rect">
              <a:avLst/>
            </a:prstGeom>
          </p:spPr>
          <p:txBody>
            <a:bodyPr wrap="none">
              <a:spAutoFit/>
            </a:bodyPr>
            <a:lstStyle/>
            <a:p>
              <a:r>
                <a:rPr lang="en-US" sz="1200" dirty="0">
                  <a:ln w="0"/>
                  <a:effectLst>
                    <a:outerShdw blurRad="38100" dist="19050" dir="2700000" algn="tl" rotWithShape="0">
                      <a:schemeClr val="dk1">
                        <a:alpha val="40000"/>
                      </a:schemeClr>
                    </a:outerShdw>
                  </a:effectLst>
                  <a:latin typeface="Cambria" panose="02040503050406030204" pitchFamily="18" charset="0"/>
                  <a:cs typeface="Times New Roman" panose="02020603050405020304" pitchFamily="18" charset="0"/>
                </a:rPr>
                <a:t>Share market price</a:t>
              </a:r>
            </a:p>
          </p:txBody>
        </p:sp>
        <p:pic>
          <p:nvPicPr>
            <p:cNvPr id="46" name="Picture 45">
              <a:extLst>
                <a:ext uri="{FF2B5EF4-FFF2-40B4-BE49-F238E27FC236}">
                  <a16:creationId xmlns:a16="http://schemas.microsoft.com/office/drawing/2014/main" xmlns="" id="{C62A47CA-89C4-48BB-871B-E5A69BBEE68A}"/>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7441" t="23655" r="33019" b="13172"/>
            <a:stretch/>
          </p:blipFill>
          <p:spPr>
            <a:xfrm>
              <a:off x="2909616" y="728701"/>
              <a:ext cx="693855" cy="739036"/>
            </a:xfrm>
            <a:prstGeom prst="rect">
              <a:avLst/>
            </a:prstGeom>
          </p:spPr>
        </p:pic>
        <p:pic>
          <p:nvPicPr>
            <p:cNvPr id="47" name="Picture 46">
              <a:extLst>
                <a:ext uri="{FF2B5EF4-FFF2-40B4-BE49-F238E27FC236}">
                  <a16:creationId xmlns:a16="http://schemas.microsoft.com/office/drawing/2014/main" xmlns="" id="{82511C24-1024-4A41-9F3F-F24F48DDBC9C}"/>
                </a:ext>
              </a:extLst>
            </p:cNvPr>
            <p:cNvPicPr>
              <a:picLocks noChangeAspect="1"/>
            </p:cNvPicPr>
            <p:nvPr/>
          </p:nvPicPr>
          <p:blipFill rotWithShape="1">
            <a:blip r:embed="rId15" cstate="print"/>
            <a:srcRect l="69335" t="1269" r="742" b="9647"/>
            <a:stretch/>
          </p:blipFill>
          <p:spPr>
            <a:xfrm>
              <a:off x="2778288" y="5386240"/>
              <a:ext cx="868350" cy="922987"/>
            </a:xfrm>
            <a:prstGeom prst="rect">
              <a:avLst/>
            </a:prstGeom>
          </p:spPr>
        </p:pic>
        <p:pic>
          <p:nvPicPr>
            <p:cNvPr id="48" name="Picture 47">
              <a:extLst>
                <a:ext uri="{FF2B5EF4-FFF2-40B4-BE49-F238E27FC236}">
                  <a16:creationId xmlns:a16="http://schemas.microsoft.com/office/drawing/2014/main" xmlns="" id="{ACD24CB5-7042-48A3-BC3E-9C4F7D319F8E}"/>
                </a:ext>
              </a:extLst>
            </p:cNvPr>
            <p:cNvPicPr>
              <a:picLocks noChangeAspect="1"/>
            </p:cNvPicPr>
            <p:nvPr/>
          </p:nvPicPr>
          <p:blipFill rotWithShape="1">
            <a:blip r:embed="rId16" cstate="print"/>
            <a:srcRect l="34028" t="2944" r="36049" b="10819"/>
            <a:stretch/>
          </p:blipFill>
          <p:spPr>
            <a:xfrm>
              <a:off x="2730903" y="3759736"/>
              <a:ext cx="963119" cy="1021873"/>
            </a:xfrm>
            <a:prstGeom prst="rect">
              <a:avLst/>
            </a:prstGeom>
          </p:spPr>
        </p:pic>
        <p:pic>
          <p:nvPicPr>
            <p:cNvPr id="49" name="Picture 48">
              <a:extLst>
                <a:ext uri="{FF2B5EF4-FFF2-40B4-BE49-F238E27FC236}">
                  <a16:creationId xmlns:a16="http://schemas.microsoft.com/office/drawing/2014/main" xmlns="" id="{0CEDA7EB-FEA0-4A59-A997-959A5BD48055}"/>
                </a:ext>
              </a:extLst>
            </p:cNvPr>
            <p:cNvPicPr>
              <a:picLocks noChangeAspect="1"/>
            </p:cNvPicPr>
            <p:nvPr/>
          </p:nvPicPr>
          <p:blipFill rotWithShape="1">
            <a:blip r:embed="rId17" cstate="print"/>
            <a:srcRect l="1689" t="3542" r="73628" b="38130"/>
            <a:stretch/>
          </p:blipFill>
          <p:spPr>
            <a:xfrm>
              <a:off x="2778288" y="2187931"/>
              <a:ext cx="868350" cy="1050509"/>
            </a:xfrm>
            <a:prstGeom prst="rect">
              <a:avLst/>
            </a:prstGeom>
          </p:spPr>
        </p:pic>
      </p:grpSp>
    </p:spTree>
    <p:extLst>
      <p:ext uri="{BB962C8B-B14F-4D97-AF65-F5344CB8AC3E}">
        <p14:creationId xmlns:p14="http://schemas.microsoft.com/office/powerpoint/2010/main" xmlns="" val="3308259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2" name="TextBox 1">
            <a:extLst>
              <a:ext uri="{FF2B5EF4-FFF2-40B4-BE49-F238E27FC236}">
                <a16:creationId xmlns:a16="http://schemas.microsoft.com/office/drawing/2014/main" xmlns="" id="{2E1DAF69-92ED-4E97-A873-30880E8A186B}"/>
              </a:ext>
            </a:extLst>
          </p:cNvPr>
          <p:cNvSpPr txBox="1"/>
          <p:nvPr/>
        </p:nvSpPr>
        <p:spPr>
          <a:xfrm>
            <a:off x="2282066" y="95278"/>
            <a:ext cx="9002175" cy="369332"/>
          </a:xfrm>
          <a:prstGeom prst="rect">
            <a:avLst/>
          </a:prstGeom>
          <a:noFill/>
        </p:spPr>
        <p:txBody>
          <a:bodyPr wrap="square">
            <a:spAutoFit/>
          </a:bodyPr>
          <a:lstStyle/>
          <a:p>
            <a:r>
              <a:rPr lang="en-GB" b="1" dirty="0">
                <a:solidFill>
                  <a:schemeClr val="bg1">
                    <a:lumMod val="95000"/>
                  </a:schemeClr>
                </a:solidFill>
                <a:latin typeface="Cambria" panose="02040503050406030204" pitchFamily="18" charset="0"/>
                <a:ea typeface="Cambria" panose="02040503050406030204" pitchFamily="18" charset="0"/>
              </a:rPr>
              <a:t>Machine Learning Applications</a:t>
            </a:r>
            <a:endParaRPr lang="en-US" dirty="0">
              <a:solidFill>
                <a:schemeClr val="bg1">
                  <a:lumMod val="95000"/>
                </a:schemeClr>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D21C56ED-834F-4829-ABD9-73A7E82DF83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9771" y="785369"/>
            <a:ext cx="6772811" cy="5806817"/>
          </a:xfrm>
          <a:prstGeom prst="rect">
            <a:avLst/>
          </a:prstGeom>
        </p:spPr>
      </p:pic>
    </p:spTree>
    <p:extLst>
      <p:ext uri="{BB962C8B-B14F-4D97-AF65-F5344CB8AC3E}">
        <p14:creationId xmlns:p14="http://schemas.microsoft.com/office/powerpoint/2010/main" xmlns="" val="2149085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100" y="759091"/>
            <a:ext cx="6116320" cy="323165"/>
          </a:xfrm>
          <a:prstGeom prst="rect">
            <a:avLst/>
          </a:prstGeom>
          <a:noFill/>
        </p:spPr>
        <p:txBody>
          <a:bodyPr wrap="square">
            <a:spAutoFit/>
          </a:bodyPr>
          <a:lstStyle/>
          <a:p>
            <a:r>
              <a:rPr lang="en-GB" sz="1500" b="1" dirty="0">
                <a:solidFill>
                  <a:schemeClr val="accent1">
                    <a:lumMod val="75000"/>
                  </a:schemeClr>
                </a:solidFill>
                <a:latin typeface="Cambria" panose="02040503050406030204" pitchFamily="18" charset="0"/>
                <a:ea typeface="Cambria" panose="02040503050406030204" pitchFamily="18" charset="0"/>
              </a:rPr>
              <a:t>Further Readings:</a:t>
            </a:r>
          </a:p>
        </p:txBody>
      </p:sp>
      <p:sp>
        <p:nvSpPr>
          <p:cNvPr id="7" name="TextBox 6">
            <a:extLst>
              <a:ext uri="{FF2B5EF4-FFF2-40B4-BE49-F238E27FC236}">
                <a16:creationId xmlns:a16="http://schemas.microsoft.com/office/drawing/2014/main" xmlns="" id="{DBFC4626-01D0-4CD5-BA90-9A845DBCB63B}"/>
              </a:ext>
            </a:extLst>
          </p:cNvPr>
          <p:cNvSpPr txBox="1"/>
          <p:nvPr/>
        </p:nvSpPr>
        <p:spPr>
          <a:xfrm>
            <a:off x="405100" y="1082256"/>
            <a:ext cx="11656271" cy="3293209"/>
          </a:xfrm>
          <a:prstGeom prst="rect">
            <a:avLst/>
          </a:prstGeom>
          <a:noFill/>
        </p:spPr>
        <p:txBody>
          <a:bodyPr wrap="square">
            <a:spAutoFit/>
          </a:bodyPr>
          <a:lstStyle/>
          <a:p>
            <a:pPr marL="285750" indent="-285750">
              <a:buFont typeface="Arial" panose="020B0604020202020204" pitchFamily="34" charset="0"/>
              <a:buChar char="•"/>
            </a:pPr>
            <a:r>
              <a:rPr lang="en-GB" sz="1600" dirty="0">
                <a:latin typeface="Cambria" panose="02040503050406030204" pitchFamily="18" charset="0"/>
                <a:ea typeface="Cambria" panose="02040503050406030204" pitchFamily="18" charset="0"/>
              </a:rPr>
              <a:t>Statistics, </a:t>
            </a:r>
            <a:r>
              <a:rPr lang="en-GB" sz="1600" dirty="0">
                <a:latin typeface="Cambria" panose="02040503050406030204" pitchFamily="18" charset="0"/>
                <a:ea typeface="Cambria" panose="02040503050406030204" pitchFamily="18" charset="0"/>
                <a:hlinkClick r:id="rId2"/>
              </a:rPr>
              <a:t>https://www.investopedia.com/terms/s/statistics.asp</a:t>
            </a:r>
            <a:r>
              <a:rPr lang="en-GB"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GB" sz="1600" dirty="0">
                <a:latin typeface="Cambria" panose="02040503050406030204" pitchFamily="18" charset="0"/>
                <a:ea typeface="Cambria" panose="02040503050406030204" pitchFamily="18" charset="0"/>
              </a:rPr>
              <a:t>Machine Learning, </a:t>
            </a:r>
            <a:r>
              <a:rPr lang="en-GB" sz="1600" dirty="0">
                <a:latin typeface="Cambria" panose="02040503050406030204" pitchFamily="18" charset="0"/>
                <a:ea typeface="Cambria" panose="02040503050406030204" pitchFamily="18" charset="0"/>
                <a:hlinkClick r:id="rId3"/>
              </a:rPr>
              <a:t>https://www.ibm.com/cloud/learn/machine-learning</a:t>
            </a:r>
            <a:r>
              <a:rPr lang="en-GB"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GB" sz="1600" dirty="0"/>
              <a:t>What Is Machine Learning, </a:t>
            </a:r>
            <a:r>
              <a:rPr lang="en-GB" sz="1600" dirty="0">
                <a:latin typeface="Cambria" panose="02040503050406030204" pitchFamily="18" charset="0"/>
                <a:ea typeface="Cambria" panose="02040503050406030204" pitchFamily="18" charset="0"/>
                <a:hlinkClick r:id="rId4"/>
              </a:rPr>
              <a:t>https://www.expert.ai/blog/machine-learning-definition/</a:t>
            </a:r>
            <a:r>
              <a:rPr lang="en-GB"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Getting started with Machine Learning, </a:t>
            </a:r>
            <a:r>
              <a:rPr lang="en-GB" sz="1600" dirty="0">
                <a:latin typeface="Cambria" panose="02040503050406030204" pitchFamily="18" charset="0"/>
                <a:ea typeface="Cambria" panose="02040503050406030204" pitchFamily="18" charset="0"/>
                <a:hlinkClick r:id="rId5"/>
              </a:rPr>
              <a:t>https://www.geeksforgeeks.org/getting-started-machine-learning/</a:t>
            </a:r>
            <a:r>
              <a:rPr lang="en-GB"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GB" sz="1600" dirty="0"/>
              <a:t>Machine Learning- </a:t>
            </a:r>
            <a:r>
              <a:rPr lang="en-GB" sz="1600" dirty="0" err="1"/>
              <a:t>Sudeshna</a:t>
            </a:r>
            <a:r>
              <a:rPr lang="en-GB" sz="1600" dirty="0"/>
              <a:t> Sarkar, </a:t>
            </a:r>
            <a:r>
              <a:rPr lang="en-GB" sz="1600" dirty="0">
                <a:latin typeface="Cambria" panose="02040503050406030204" pitchFamily="18" charset="0"/>
                <a:ea typeface="Cambria" panose="02040503050406030204" pitchFamily="18" charset="0"/>
                <a:hlinkClick r:id="rId6"/>
              </a:rPr>
              <a:t>https://www.youtube.com/watch?v=T3PsRW6wZSY&amp;list=PLJ5C_6qdAvBGaabKHmVbtryZW9KpICiHC</a:t>
            </a:r>
            <a:r>
              <a:rPr lang="en-GB" sz="1600" dirty="0">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GB"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520922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6F69F1E6-073E-043D-01FC-DE496F3524EC}"/>
              </a:ext>
            </a:extLst>
          </p:cNvPr>
          <p:cNvSpPr/>
          <p:nvPr/>
        </p:nvSpPr>
        <p:spPr>
          <a:xfrm>
            <a:off x="183766" y="1850235"/>
            <a:ext cx="9411647" cy="2045744"/>
          </a:xfrm>
          <a:prstGeom prst="roundRect">
            <a:avLst>
              <a:gd name="adj" fmla="val 5129"/>
            </a:avLst>
          </a:prstGeom>
          <a:solidFill>
            <a:srgbClr val="FF66FF">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3988CC0-5E63-C844-28B9-01BFB5C53D29}"/>
              </a:ext>
            </a:extLst>
          </p:cNvPr>
          <p:cNvSpPr txBox="1"/>
          <p:nvPr/>
        </p:nvSpPr>
        <p:spPr>
          <a:xfrm>
            <a:off x="183766" y="830468"/>
            <a:ext cx="4349780" cy="830997"/>
          </a:xfrm>
          <a:prstGeom prst="rect">
            <a:avLst/>
          </a:prstGeom>
          <a:noFill/>
        </p:spPr>
        <p:txBody>
          <a:bodyPr wrap="square">
            <a:spAutoFit/>
          </a:bodyPr>
          <a:lstStyle/>
          <a:p>
            <a:r>
              <a:rPr lang="en-GB" sz="2000" b="1" dirty="0">
                <a:solidFill>
                  <a:srgbClr val="000099"/>
                </a:solidFill>
                <a:latin typeface="Cambria" panose="02040503050406030204" pitchFamily="18" charset="0"/>
                <a:ea typeface="Cambria" panose="02040503050406030204" pitchFamily="18" charset="0"/>
              </a:rPr>
              <a:t>Application in Different </a:t>
            </a:r>
          </a:p>
          <a:p>
            <a:r>
              <a:rPr lang="en-GB" sz="2800" b="1" dirty="0">
                <a:solidFill>
                  <a:srgbClr val="FF0000"/>
                </a:solidFill>
                <a:latin typeface="Cambria" panose="02040503050406030204" pitchFamily="18" charset="0"/>
                <a:ea typeface="Cambria" panose="02040503050406030204" pitchFamily="18" charset="0"/>
              </a:rPr>
              <a:t>Specializations Domains?</a:t>
            </a:r>
            <a:endParaRPr lang="en-GB" sz="20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xmlns="" id="{B984A237-9DDD-7034-1626-C14595FE86CD}"/>
              </a:ext>
            </a:extLst>
          </p:cNvPr>
          <p:cNvSpPr txBox="1"/>
          <p:nvPr/>
        </p:nvSpPr>
        <p:spPr>
          <a:xfrm>
            <a:off x="324090" y="1843951"/>
            <a:ext cx="9028254" cy="1906676"/>
          </a:xfrm>
          <a:prstGeom prst="rect">
            <a:avLst/>
          </a:prstGeom>
          <a:noFill/>
        </p:spPr>
        <p:txBody>
          <a:bodyPr wrap="square">
            <a:spAutoFit/>
          </a:bodyPr>
          <a:lstStyle/>
          <a:p>
            <a:r>
              <a:rPr lang="en-US" sz="2000" b="1" dirty="0"/>
              <a:t>Blockchain:</a:t>
            </a:r>
          </a:p>
          <a:p>
            <a:endParaRPr lang="en-US" sz="1100" b="1" dirty="0"/>
          </a:p>
          <a:p>
            <a:pPr marL="342900" indent="-342900">
              <a:lnSpc>
                <a:spcPct val="150000"/>
              </a:lnSpc>
              <a:buFont typeface="Arial" panose="020B0604020202020204" pitchFamily="34" charset="0"/>
              <a:buChar char="•"/>
            </a:pPr>
            <a:r>
              <a:rPr lang="en-US" sz="2000" dirty="0"/>
              <a:t>AI for analyzing and </a:t>
            </a:r>
            <a:r>
              <a:rPr lang="en-US" sz="2000" dirty="0">
                <a:solidFill>
                  <a:srgbClr val="FE7E00"/>
                </a:solidFill>
              </a:rPr>
              <a:t>improving blockchain consensus protocols</a:t>
            </a:r>
            <a:r>
              <a:rPr lang="en-US" sz="2000" dirty="0"/>
              <a:t>.</a:t>
            </a:r>
          </a:p>
          <a:p>
            <a:pPr marL="342900" indent="-342900">
              <a:lnSpc>
                <a:spcPct val="150000"/>
              </a:lnSpc>
              <a:buFont typeface="Arial" panose="020B0604020202020204" pitchFamily="34" charset="0"/>
              <a:buChar char="•"/>
            </a:pPr>
            <a:r>
              <a:rPr lang="en-US" sz="2000" dirty="0">
                <a:solidFill>
                  <a:srgbClr val="FE7E00"/>
                </a:solidFill>
              </a:rPr>
              <a:t>Smart contracts </a:t>
            </a:r>
            <a:r>
              <a:rPr lang="en-US" sz="2000" dirty="0"/>
              <a:t>with AI components for self-executing agreements.</a:t>
            </a:r>
          </a:p>
          <a:p>
            <a:pPr marL="342900" indent="-342900">
              <a:lnSpc>
                <a:spcPct val="150000"/>
              </a:lnSpc>
              <a:buFont typeface="Arial" panose="020B0604020202020204" pitchFamily="34" charset="0"/>
              <a:buChar char="•"/>
            </a:pPr>
            <a:r>
              <a:rPr lang="en-US" sz="2000" dirty="0"/>
              <a:t>ML-based fraud detection and </a:t>
            </a:r>
            <a:r>
              <a:rPr lang="en-US" sz="2000" dirty="0">
                <a:solidFill>
                  <a:srgbClr val="FE7E00"/>
                </a:solidFill>
              </a:rPr>
              <a:t>security enhancement in blockchain </a:t>
            </a:r>
            <a:r>
              <a:rPr lang="en-US" sz="2000" dirty="0"/>
              <a:t>networks.</a:t>
            </a:r>
          </a:p>
        </p:txBody>
      </p:sp>
      <p:sp>
        <p:nvSpPr>
          <p:cNvPr id="8" name="Rectangle: Rounded Corners 7">
            <a:extLst>
              <a:ext uri="{FF2B5EF4-FFF2-40B4-BE49-F238E27FC236}">
                <a16:creationId xmlns:a16="http://schemas.microsoft.com/office/drawing/2014/main" xmlns="" id="{426EE564-55A4-3082-04D7-0693C66C016A}"/>
              </a:ext>
            </a:extLst>
          </p:cNvPr>
          <p:cNvSpPr/>
          <p:nvPr/>
        </p:nvSpPr>
        <p:spPr>
          <a:xfrm>
            <a:off x="2083443" y="4317572"/>
            <a:ext cx="9969157" cy="2045744"/>
          </a:xfrm>
          <a:prstGeom prst="roundRect">
            <a:avLst>
              <a:gd name="adj" fmla="val 5129"/>
            </a:avLst>
          </a:prstGeom>
          <a:solidFill>
            <a:srgbClr val="00B0F0">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D4E17DDA-0CB3-2CB0-73AD-E81C2AEC78C1}"/>
              </a:ext>
            </a:extLst>
          </p:cNvPr>
          <p:cNvSpPr txBox="1"/>
          <p:nvPr/>
        </p:nvSpPr>
        <p:spPr>
          <a:xfrm>
            <a:off x="2083444" y="4311288"/>
            <a:ext cx="9969158" cy="1952842"/>
          </a:xfrm>
          <a:prstGeom prst="rect">
            <a:avLst/>
          </a:prstGeom>
          <a:noFill/>
        </p:spPr>
        <p:txBody>
          <a:bodyPr wrap="square">
            <a:spAutoFit/>
          </a:bodyPr>
          <a:lstStyle/>
          <a:p>
            <a:r>
              <a:rPr lang="en-US" sz="2000" b="1" dirty="0"/>
              <a:t>Cyber Security:</a:t>
            </a:r>
          </a:p>
          <a:p>
            <a:endParaRPr lang="en-US" sz="1200" b="1" dirty="0"/>
          </a:p>
          <a:p>
            <a:pPr marL="342900" indent="-342900">
              <a:lnSpc>
                <a:spcPct val="150000"/>
              </a:lnSpc>
              <a:buFont typeface="Wingdings" panose="05000000000000000000" pitchFamily="2" charset="2"/>
              <a:buChar char="§"/>
            </a:pPr>
            <a:r>
              <a:rPr lang="en-US" sz="2000" dirty="0"/>
              <a:t>AI-powered </a:t>
            </a:r>
            <a:r>
              <a:rPr lang="en-US" sz="2000" dirty="0">
                <a:solidFill>
                  <a:srgbClr val="FE7E00"/>
                </a:solidFill>
              </a:rPr>
              <a:t>threat detection and intrusion prevention </a:t>
            </a:r>
            <a:r>
              <a:rPr lang="en-US" sz="2000" dirty="0"/>
              <a:t>systems.</a:t>
            </a:r>
          </a:p>
          <a:p>
            <a:pPr marL="342900" indent="-342900">
              <a:lnSpc>
                <a:spcPct val="150000"/>
              </a:lnSpc>
              <a:buFont typeface="Wingdings" panose="05000000000000000000" pitchFamily="2" charset="2"/>
              <a:buChar char="§"/>
            </a:pPr>
            <a:r>
              <a:rPr lang="en-US" sz="2000" dirty="0"/>
              <a:t>ML for </a:t>
            </a:r>
            <a:r>
              <a:rPr lang="en-US" sz="2000" dirty="0">
                <a:solidFill>
                  <a:srgbClr val="FE7E00"/>
                </a:solidFill>
              </a:rPr>
              <a:t>analyzing patterns of cyber attacks </a:t>
            </a:r>
            <a:r>
              <a:rPr lang="en-US" sz="2000" dirty="0"/>
              <a:t>and identifying potential vulnerabilities.</a:t>
            </a:r>
          </a:p>
          <a:p>
            <a:pPr marL="342900" indent="-342900">
              <a:lnSpc>
                <a:spcPct val="150000"/>
              </a:lnSpc>
              <a:buFont typeface="Wingdings" panose="05000000000000000000" pitchFamily="2" charset="2"/>
              <a:buChar char="§"/>
            </a:pPr>
            <a:r>
              <a:rPr lang="en-US" sz="2000" dirty="0">
                <a:solidFill>
                  <a:srgbClr val="FE7E00"/>
                </a:solidFill>
              </a:rPr>
              <a:t>Anomaly detection </a:t>
            </a:r>
            <a:r>
              <a:rPr lang="en-US" sz="2000" dirty="0"/>
              <a:t>to identify unusual behavior in network traffic or user activities.</a:t>
            </a:r>
          </a:p>
        </p:txBody>
      </p:sp>
      <p:pic>
        <p:nvPicPr>
          <p:cNvPr id="4" name="Picture 3" descr="A logo for a blockchain technology&#10;&#10;Description automatically generated">
            <a:extLst>
              <a:ext uri="{FF2B5EF4-FFF2-40B4-BE49-F238E27FC236}">
                <a16:creationId xmlns:a16="http://schemas.microsoft.com/office/drawing/2014/main" xmlns="" id="{A879314E-2F55-4D18-F249-B5DADD3352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95413" y="1589726"/>
            <a:ext cx="2350131" cy="2350131"/>
          </a:xfrm>
          <a:prstGeom prst="rect">
            <a:avLst/>
          </a:prstGeom>
        </p:spPr>
      </p:pic>
      <p:pic>
        <p:nvPicPr>
          <p:cNvPr id="12" name="Picture 11" descr="A person holding a computer&#10;&#10;Description automatically generated">
            <a:extLst>
              <a:ext uri="{FF2B5EF4-FFF2-40B4-BE49-F238E27FC236}">
                <a16:creationId xmlns:a16="http://schemas.microsoft.com/office/drawing/2014/main" xmlns="" id="{F8B59CA7-25BB-E584-7871-661BE33CDD3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9398" y="4406762"/>
            <a:ext cx="1840375" cy="1840375"/>
          </a:xfrm>
          <a:prstGeom prst="rect">
            <a:avLst/>
          </a:prstGeom>
        </p:spPr>
      </p:pic>
    </p:spTree>
    <p:extLst>
      <p:ext uri="{BB962C8B-B14F-4D97-AF65-F5344CB8AC3E}">
        <p14:creationId xmlns:p14="http://schemas.microsoft.com/office/powerpoint/2010/main" xmlns="" val="88186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6F69F1E6-073E-043D-01FC-DE496F3524EC}"/>
              </a:ext>
            </a:extLst>
          </p:cNvPr>
          <p:cNvSpPr/>
          <p:nvPr/>
        </p:nvSpPr>
        <p:spPr>
          <a:xfrm>
            <a:off x="183766" y="1850235"/>
            <a:ext cx="9411647" cy="2045744"/>
          </a:xfrm>
          <a:prstGeom prst="roundRect">
            <a:avLst>
              <a:gd name="adj" fmla="val 5129"/>
            </a:avLst>
          </a:prstGeom>
          <a:solidFill>
            <a:srgbClr val="FF66FF">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3988CC0-5E63-C844-28B9-01BFB5C53D29}"/>
              </a:ext>
            </a:extLst>
          </p:cNvPr>
          <p:cNvSpPr txBox="1"/>
          <p:nvPr/>
        </p:nvSpPr>
        <p:spPr>
          <a:xfrm>
            <a:off x="183766" y="830468"/>
            <a:ext cx="4349780" cy="830997"/>
          </a:xfrm>
          <a:prstGeom prst="rect">
            <a:avLst/>
          </a:prstGeom>
          <a:noFill/>
        </p:spPr>
        <p:txBody>
          <a:bodyPr wrap="square">
            <a:spAutoFit/>
          </a:bodyPr>
          <a:lstStyle/>
          <a:p>
            <a:r>
              <a:rPr lang="en-GB" sz="2000" b="1" dirty="0">
                <a:solidFill>
                  <a:srgbClr val="000099"/>
                </a:solidFill>
                <a:latin typeface="Cambria" panose="02040503050406030204" pitchFamily="18" charset="0"/>
                <a:ea typeface="Cambria" panose="02040503050406030204" pitchFamily="18" charset="0"/>
              </a:rPr>
              <a:t>Application in Different </a:t>
            </a:r>
          </a:p>
          <a:p>
            <a:r>
              <a:rPr lang="en-GB" sz="2800" b="1" dirty="0">
                <a:solidFill>
                  <a:srgbClr val="FF0000"/>
                </a:solidFill>
                <a:latin typeface="Cambria" panose="02040503050406030204" pitchFamily="18" charset="0"/>
                <a:ea typeface="Cambria" panose="02040503050406030204" pitchFamily="18" charset="0"/>
              </a:rPr>
              <a:t>Specializations Domains?</a:t>
            </a:r>
            <a:endParaRPr lang="en-GB" sz="20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xmlns="" id="{B984A237-9DDD-7034-1626-C14595FE86CD}"/>
              </a:ext>
            </a:extLst>
          </p:cNvPr>
          <p:cNvSpPr txBox="1"/>
          <p:nvPr/>
        </p:nvSpPr>
        <p:spPr>
          <a:xfrm>
            <a:off x="324089" y="1843951"/>
            <a:ext cx="9271323" cy="1922065"/>
          </a:xfrm>
          <a:prstGeom prst="rect">
            <a:avLst/>
          </a:prstGeom>
          <a:noFill/>
        </p:spPr>
        <p:txBody>
          <a:bodyPr wrap="square">
            <a:spAutoFit/>
          </a:bodyPr>
          <a:lstStyle/>
          <a:p>
            <a:r>
              <a:rPr lang="en-US" sz="2000" b="1" dirty="0"/>
              <a:t>Data Science:</a:t>
            </a:r>
          </a:p>
          <a:p>
            <a:pPr marL="342900" indent="-342900">
              <a:buFont typeface="Arial" panose="020B0604020202020204" pitchFamily="34" charset="0"/>
              <a:buChar char="•"/>
            </a:pPr>
            <a:endParaRPr lang="en-US" sz="1200" dirty="0"/>
          </a:p>
          <a:p>
            <a:pPr marL="342900" indent="-342900">
              <a:lnSpc>
                <a:spcPct val="150000"/>
              </a:lnSpc>
              <a:buFont typeface="Arial" panose="020B0604020202020204" pitchFamily="34" charset="0"/>
              <a:buChar char="•"/>
            </a:pPr>
            <a:r>
              <a:rPr lang="en-US" sz="2000" dirty="0"/>
              <a:t>Predictive modeling and </a:t>
            </a:r>
            <a:r>
              <a:rPr lang="en-US" sz="2000" dirty="0">
                <a:solidFill>
                  <a:srgbClr val="FE7E00"/>
                </a:solidFill>
              </a:rPr>
              <a:t>forecasting</a:t>
            </a:r>
            <a:r>
              <a:rPr lang="en-US" sz="2000" dirty="0"/>
              <a:t> based on large datasets.</a:t>
            </a:r>
          </a:p>
          <a:p>
            <a:pPr marL="342900" indent="-342900">
              <a:lnSpc>
                <a:spcPct val="150000"/>
              </a:lnSpc>
              <a:buFont typeface="Arial" panose="020B0604020202020204" pitchFamily="34" charset="0"/>
              <a:buChar char="•"/>
            </a:pPr>
            <a:r>
              <a:rPr lang="en-US" sz="2000" dirty="0"/>
              <a:t>AI-driven data </a:t>
            </a:r>
            <a:r>
              <a:rPr lang="en-US" sz="2000" dirty="0">
                <a:solidFill>
                  <a:srgbClr val="FE7E00"/>
                </a:solidFill>
              </a:rPr>
              <a:t>analysis to extract valuable insights and patterns </a:t>
            </a:r>
            <a:r>
              <a:rPr lang="en-US" sz="2000" dirty="0"/>
              <a:t>from complex data.</a:t>
            </a:r>
          </a:p>
          <a:p>
            <a:pPr marL="342900" indent="-342900">
              <a:lnSpc>
                <a:spcPct val="150000"/>
              </a:lnSpc>
              <a:buFont typeface="Arial" panose="020B0604020202020204" pitchFamily="34" charset="0"/>
              <a:buChar char="•"/>
            </a:pPr>
            <a:r>
              <a:rPr lang="en-US" sz="2000" dirty="0">
                <a:solidFill>
                  <a:srgbClr val="FE7E00"/>
                </a:solidFill>
              </a:rPr>
              <a:t>Automated data cleaning </a:t>
            </a:r>
            <a:r>
              <a:rPr lang="en-US" sz="2000" dirty="0"/>
              <a:t>and preprocessing using AI techniques</a:t>
            </a:r>
          </a:p>
        </p:txBody>
      </p:sp>
      <p:sp>
        <p:nvSpPr>
          <p:cNvPr id="8" name="Rectangle: Rounded Corners 7">
            <a:extLst>
              <a:ext uri="{FF2B5EF4-FFF2-40B4-BE49-F238E27FC236}">
                <a16:creationId xmlns:a16="http://schemas.microsoft.com/office/drawing/2014/main" xmlns="" id="{426EE564-55A4-3082-04D7-0693C66C016A}"/>
              </a:ext>
            </a:extLst>
          </p:cNvPr>
          <p:cNvSpPr/>
          <p:nvPr/>
        </p:nvSpPr>
        <p:spPr>
          <a:xfrm>
            <a:off x="2083443" y="4317572"/>
            <a:ext cx="9969157" cy="2045744"/>
          </a:xfrm>
          <a:prstGeom prst="roundRect">
            <a:avLst>
              <a:gd name="adj" fmla="val 5129"/>
            </a:avLst>
          </a:prstGeom>
          <a:solidFill>
            <a:srgbClr val="00B0F0">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D4E17DDA-0CB3-2CB0-73AD-E81C2AEC78C1}"/>
              </a:ext>
            </a:extLst>
          </p:cNvPr>
          <p:cNvSpPr txBox="1"/>
          <p:nvPr/>
        </p:nvSpPr>
        <p:spPr>
          <a:xfrm>
            <a:off x="2083444" y="4311288"/>
            <a:ext cx="9969158" cy="1815882"/>
          </a:xfrm>
          <a:prstGeom prst="rect">
            <a:avLst/>
          </a:prstGeom>
          <a:noFill/>
        </p:spPr>
        <p:txBody>
          <a:bodyPr wrap="square">
            <a:spAutoFit/>
          </a:bodyPr>
          <a:lstStyle/>
          <a:p>
            <a:r>
              <a:rPr lang="en-US" sz="2000" b="1" dirty="0"/>
              <a:t>Gaming:</a:t>
            </a:r>
          </a:p>
          <a:p>
            <a:endParaRPr lang="en-US" sz="1200" b="1" dirty="0"/>
          </a:p>
          <a:p>
            <a:pPr marL="342900" indent="-342900">
              <a:buFont typeface="Arial" panose="020B0604020202020204" pitchFamily="34" charset="0"/>
              <a:buChar char="•"/>
            </a:pPr>
            <a:r>
              <a:rPr lang="en-US" sz="2000" dirty="0">
                <a:solidFill>
                  <a:srgbClr val="FE7E00"/>
                </a:solidFill>
              </a:rPr>
              <a:t>AI opponents and NPCs </a:t>
            </a:r>
            <a:r>
              <a:rPr lang="en-US" sz="2000" dirty="0"/>
              <a:t>(Non-Player Characters) with adaptive behaviors and decision-making.</a:t>
            </a:r>
          </a:p>
          <a:p>
            <a:pPr marL="342900" indent="-342900">
              <a:buFont typeface="Arial" panose="020B0604020202020204" pitchFamily="34" charset="0"/>
              <a:buChar char="•"/>
            </a:pPr>
            <a:r>
              <a:rPr lang="en-US" sz="2000" dirty="0">
                <a:solidFill>
                  <a:srgbClr val="FE7E00"/>
                </a:solidFill>
              </a:rPr>
              <a:t>Content generation </a:t>
            </a:r>
            <a:r>
              <a:rPr lang="en-US" sz="2000" dirty="0"/>
              <a:t>to create dynamic game environments.</a:t>
            </a:r>
          </a:p>
          <a:p>
            <a:pPr marL="342900" indent="-342900">
              <a:buFont typeface="Arial" panose="020B0604020202020204" pitchFamily="34" charset="0"/>
              <a:buChar char="•"/>
            </a:pPr>
            <a:r>
              <a:rPr lang="en-US" sz="2000" dirty="0"/>
              <a:t>AI-based </a:t>
            </a:r>
            <a:r>
              <a:rPr lang="en-US" sz="2000" dirty="0">
                <a:solidFill>
                  <a:srgbClr val="FE7E00"/>
                </a:solidFill>
              </a:rPr>
              <a:t>game testing</a:t>
            </a:r>
            <a:r>
              <a:rPr lang="en-US" sz="2000" dirty="0"/>
              <a:t> and debugging to identify potential issues in real-time.</a:t>
            </a:r>
          </a:p>
        </p:txBody>
      </p:sp>
      <p:pic>
        <p:nvPicPr>
          <p:cNvPr id="12" name="Picture 11" descr="A computer and mobile phone with graphs and charts&#10;&#10;Description automatically generated">
            <a:extLst>
              <a:ext uri="{FF2B5EF4-FFF2-40B4-BE49-F238E27FC236}">
                <a16:creationId xmlns:a16="http://schemas.microsoft.com/office/drawing/2014/main" xmlns="" id="{352CF8EA-4144-A945-6A49-785E0DC3F55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9595412" y="2015116"/>
            <a:ext cx="2566050" cy="1815882"/>
          </a:xfrm>
          <a:prstGeom prst="rect">
            <a:avLst/>
          </a:prstGeom>
        </p:spPr>
      </p:pic>
      <p:pic>
        <p:nvPicPr>
          <p:cNvPr id="14" name="Picture 13" descr="A video game controller with a cord&#10;&#10;Description automatically generated">
            <a:extLst>
              <a:ext uri="{FF2B5EF4-FFF2-40B4-BE49-F238E27FC236}">
                <a16:creationId xmlns:a16="http://schemas.microsoft.com/office/drawing/2014/main" xmlns="" id="{353B3FD8-1103-EA1C-8838-3D5C241AB54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4089" y="4524358"/>
            <a:ext cx="1503174" cy="1503174"/>
          </a:xfrm>
          <a:prstGeom prst="rect">
            <a:avLst/>
          </a:prstGeom>
        </p:spPr>
      </p:pic>
    </p:spTree>
    <p:extLst>
      <p:ext uri="{BB962C8B-B14F-4D97-AF65-F5344CB8AC3E}">
        <p14:creationId xmlns:p14="http://schemas.microsoft.com/office/powerpoint/2010/main" xmlns="" val="367582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6F69F1E6-073E-043D-01FC-DE496F3524EC}"/>
              </a:ext>
            </a:extLst>
          </p:cNvPr>
          <p:cNvSpPr/>
          <p:nvPr/>
        </p:nvSpPr>
        <p:spPr>
          <a:xfrm>
            <a:off x="183766" y="1850235"/>
            <a:ext cx="9411647" cy="2045744"/>
          </a:xfrm>
          <a:prstGeom prst="roundRect">
            <a:avLst>
              <a:gd name="adj" fmla="val 5129"/>
            </a:avLst>
          </a:prstGeom>
          <a:solidFill>
            <a:srgbClr val="FF66FF">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3988CC0-5E63-C844-28B9-01BFB5C53D29}"/>
              </a:ext>
            </a:extLst>
          </p:cNvPr>
          <p:cNvSpPr txBox="1"/>
          <p:nvPr/>
        </p:nvSpPr>
        <p:spPr>
          <a:xfrm>
            <a:off x="183766" y="830468"/>
            <a:ext cx="4349780" cy="830997"/>
          </a:xfrm>
          <a:prstGeom prst="rect">
            <a:avLst/>
          </a:prstGeom>
          <a:noFill/>
        </p:spPr>
        <p:txBody>
          <a:bodyPr wrap="square">
            <a:spAutoFit/>
          </a:bodyPr>
          <a:lstStyle/>
          <a:p>
            <a:r>
              <a:rPr lang="en-GB" sz="2000" b="1" dirty="0">
                <a:solidFill>
                  <a:srgbClr val="000099"/>
                </a:solidFill>
                <a:latin typeface="Cambria" panose="02040503050406030204" pitchFamily="18" charset="0"/>
                <a:ea typeface="Cambria" panose="02040503050406030204" pitchFamily="18" charset="0"/>
              </a:rPr>
              <a:t>Application in Different </a:t>
            </a:r>
          </a:p>
          <a:p>
            <a:r>
              <a:rPr lang="en-GB" sz="2800" b="1" dirty="0">
                <a:solidFill>
                  <a:srgbClr val="FF0000"/>
                </a:solidFill>
                <a:latin typeface="Cambria" panose="02040503050406030204" pitchFamily="18" charset="0"/>
                <a:ea typeface="Cambria" panose="02040503050406030204" pitchFamily="18" charset="0"/>
              </a:rPr>
              <a:t>Specializations Domains?</a:t>
            </a:r>
            <a:endParaRPr lang="en-GB" sz="20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xmlns="" id="{B984A237-9DDD-7034-1626-C14595FE86CD}"/>
              </a:ext>
            </a:extLst>
          </p:cNvPr>
          <p:cNvSpPr txBox="1"/>
          <p:nvPr/>
        </p:nvSpPr>
        <p:spPr>
          <a:xfrm>
            <a:off x="324089" y="1843951"/>
            <a:ext cx="9271323" cy="1952842"/>
          </a:xfrm>
          <a:prstGeom prst="rect">
            <a:avLst/>
          </a:prstGeom>
          <a:noFill/>
        </p:spPr>
        <p:txBody>
          <a:bodyPr wrap="square">
            <a:spAutoFit/>
          </a:bodyPr>
          <a:lstStyle/>
          <a:p>
            <a:r>
              <a:rPr lang="en-US" sz="2000" b="1" dirty="0"/>
              <a:t>Full Stack:</a:t>
            </a:r>
          </a:p>
          <a:p>
            <a:endParaRPr lang="en-US" sz="1100" b="1" dirty="0"/>
          </a:p>
          <a:p>
            <a:pPr marL="342900" indent="-342900">
              <a:lnSpc>
                <a:spcPct val="150000"/>
              </a:lnSpc>
              <a:buFont typeface="Arial" panose="020B0604020202020204" pitchFamily="34" charset="0"/>
              <a:buChar char="•"/>
            </a:pPr>
            <a:r>
              <a:rPr lang="en-US" sz="2000" dirty="0"/>
              <a:t>AI-powered </a:t>
            </a:r>
            <a:r>
              <a:rPr lang="en-US" sz="2000" dirty="0">
                <a:solidFill>
                  <a:srgbClr val="FE7E00"/>
                </a:solidFill>
              </a:rPr>
              <a:t>personalization in web applications </a:t>
            </a:r>
            <a:r>
              <a:rPr lang="en-US" sz="2000" dirty="0"/>
              <a:t>to enhance user experience.</a:t>
            </a:r>
          </a:p>
          <a:p>
            <a:pPr marL="342900" indent="-342900">
              <a:lnSpc>
                <a:spcPct val="150000"/>
              </a:lnSpc>
              <a:buFont typeface="Arial" panose="020B0604020202020204" pitchFamily="34" charset="0"/>
              <a:buChar char="•"/>
            </a:pPr>
            <a:r>
              <a:rPr lang="en-US" sz="2000" dirty="0"/>
              <a:t>ML for predictive analytics and </a:t>
            </a:r>
            <a:r>
              <a:rPr lang="en-US" sz="2000" dirty="0">
                <a:solidFill>
                  <a:srgbClr val="FE7E00"/>
                </a:solidFill>
              </a:rPr>
              <a:t>recommendations</a:t>
            </a:r>
            <a:r>
              <a:rPr lang="en-US" sz="2000" dirty="0"/>
              <a:t> in e-commerce platforms.</a:t>
            </a:r>
          </a:p>
          <a:p>
            <a:pPr marL="342900" indent="-342900">
              <a:lnSpc>
                <a:spcPct val="150000"/>
              </a:lnSpc>
              <a:buFont typeface="Arial" panose="020B0604020202020204" pitchFamily="34" charset="0"/>
              <a:buChar char="•"/>
            </a:pPr>
            <a:r>
              <a:rPr lang="en-US" sz="2000" dirty="0">
                <a:solidFill>
                  <a:srgbClr val="FE7E00"/>
                </a:solidFill>
              </a:rPr>
              <a:t>Smart chatbots </a:t>
            </a:r>
            <a:r>
              <a:rPr lang="en-US" sz="2000" dirty="0"/>
              <a:t>and virtual assistants for customer support.</a:t>
            </a:r>
          </a:p>
        </p:txBody>
      </p:sp>
      <p:sp>
        <p:nvSpPr>
          <p:cNvPr id="8" name="Rectangle: Rounded Corners 7">
            <a:extLst>
              <a:ext uri="{FF2B5EF4-FFF2-40B4-BE49-F238E27FC236}">
                <a16:creationId xmlns:a16="http://schemas.microsoft.com/office/drawing/2014/main" xmlns="" id="{426EE564-55A4-3082-04D7-0693C66C016A}"/>
              </a:ext>
            </a:extLst>
          </p:cNvPr>
          <p:cNvSpPr/>
          <p:nvPr/>
        </p:nvSpPr>
        <p:spPr>
          <a:xfrm>
            <a:off x="3557285" y="4344539"/>
            <a:ext cx="8518966" cy="2045744"/>
          </a:xfrm>
          <a:prstGeom prst="roundRect">
            <a:avLst>
              <a:gd name="adj" fmla="val 5129"/>
            </a:avLst>
          </a:prstGeom>
          <a:solidFill>
            <a:srgbClr val="00B0F0">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D4E17DDA-0CB3-2CB0-73AD-E81C2AEC78C1}"/>
              </a:ext>
            </a:extLst>
          </p:cNvPr>
          <p:cNvSpPr txBox="1"/>
          <p:nvPr/>
        </p:nvSpPr>
        <p:spPr>
          <a:xfrm>
            <a:off x="3557285" y="4338255"/>
            <a:ext cx="8518966" cy="1906676"/>
          </a:xfrm>
          <a:prstGeom prst="rect">
            <a:avLst/>
          </a:prstGeom>
          <a:noFill/>
        </p:spPr>
        <p:txBody>
          <a:bodyPr wrap="square">
            <a:spAutoFit/>
          </a:bodyPr>
          <a:lstStyle/>
          <a:p>
            <a:r>
              <a:rPr lang="en-US" sz="2000" b="1" dirty="0"/>
              <a:t>Drones:</a:t>
            </a:r>
          </a:p>
          <a:p>
            <a:endParaRPr lang="en-US" sz="1100" b="1" dirty="0"/>
          </a:p>
          <a:p>
            <a:pPr marL="342900" indent="-342900">
              <a:lnSpc>
                <a:spcPct val="150000"/>
              </a:lnSpc>
              <a:buFont typeface="Arial" panose="020B0604020202020204" pitchFamily="34" charset="0"/>
              <a:buChar char="•"/>
            </a:pPr>
            <a:r>
              <a:rPr lang="en-US" sz="2000" dirty="0"/>
              <a:t>AI-based object </a:t>
            </a:r>
            <a:r>
              <a:rPr lang="en-US" sz="2000" dirty="0">
                <a:solidFill>
                  <a:srgbClr val="FE7E00"/>
                </a:solidFill>
              </a:rPr>
              <a:t>detection and tracking </a:t>
            </a:r>
            <a:r>
              <a:rPr lang="en-US" sz="2000" dirty="0"/>
              <a:t>for autonomous navigation.</a:t>
            </a:r>
          </a:p>
          <a:p>
            <a:pPr marL="342900" indent="-342900">
              <a:lnSpc>
                <a:spcPct val="150000"/>
              </a:lnSpc>
              <a:buFont typeface="Arial" panose="020B0604020202020204" pitchFamily="34" charset="0"/>
              <a:buChar char="•"/>
            </a:pPr>
            <a:r>
              <a:rPr lang="en-US" sz="2000" dirty="0"/>
              <a:t>ML for </a:t>
            </a:r>
            <a:r>
              <a:rPr lang="en-US" sz="2000" dirty="0">
                <a:solidFill>
                  <a:srgbClr val="FE7E00"/>
                </a:solidFill>
              </a:rPr>
              <a:t>optimizing flight paths </a:t>
            </a:r>
            <a:r>
              <a:rPr lang="en-US" sz="2000" dirty="0"/>
              <a:t>and improving battery efficiency.</a:t>
            </a:r>
          </a:p>
          <a:p>
            <a:pPr marL="342900" indent="-342900">
              <a:lnSpc>
                <a:spcPct val="150000"/>
              </a:lnSpc>
              <a:buFont typeface="Arial" panose="020B0604020202020204" pitchFamily="34" charset="0"/>
              <a:buChar char="•"/>
            </a:pPr>
            <a:r>
              <a:rPr lang="en-US" sz="2000" dirty="0"/>
              <a:t>Computer vision and AI-enabled </a:t>
            </a:r>
            <a:r>
              <a:rPr lang="en-US" sz="2000" dirty="0">
                <a:solidFill>
                  <a:srgbClr val="FE7E00"/>
                </a:solidFill>
              </a:rPr>
              <a:t>payload analysis</a:t>
            </a:r>
            <a:r>
              <a:rPr lang="en-US" sz="2000" dirty="0"/>
              <a:t> for specific applications</a:t>
            </a:r>
          </a:p>
        </p:txBody>
      </p:sp>
      <p:pic>
        <p:nvPicPr>
          <p:cNvPr id="4" name="Picture 3" descr="A person sitting in the air with multiple laptops&#10;&#10;Description automatically generated">
            <a:extLst>
              <a:ext uri="{FF2B5EF4-FFF2-40B4-BE49-F238E27FC236}">
                <a16:creationId xmlns:a16="http://schemas.microsoft.com/office/drawing/2014/main" xmlns="" id="{C3F0D684-2C41-8C38-24CF-85C7850F083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444942" y="1296205"/>
            <a:ext cx="2757836" cy="2757836"/>
          </a:xfrm>
          <a:prstGeom prst="rect">
            <a:avLst/>
          </a:prstGeom>
        </p:spPr>
      </p:pic>
      <p:pic>
        <p:nvPicPr>
          <p:cNvPr id="14" name="Picture 13" descr="A white drone with a camera&#10;&#10;Description automatically generated">
            <a:extLst>
              <a:ext uri="{FF2B5EF4-FFF2-40B4-BE49-F238E27FC236}">
                <a16:creationId xmlns:a16="http://schemas.microsoft.com/office/drawing/2014/main" xmlns="" id="{D948F449-F974-677D-A07D-FE72942BDE3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5749" y="4364138"/>
            <a:ext cx="3206187" cy="1758606"/>
          </a:xfrm>
          <a:prstGeom prst="rect">
            <a:avLst/>
          </a:prstGeom>
        </p:spPr>
      </p:pic>
    </p:spTree>
    <p:extLst>
      <p:ext uri="{BB962C8B-B14F-4D97-AF65-F5344CB8AC3E}">
        <p14:creationId xmlns:p14="http://schemas.microsoft.com/office/powerpoint/2010/main" xmlns="" val="122267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job profile&#10;&#10;Description automatically generated">
            <a:extLst>
              <a:ext uri="{FF2B5EF4-FFF2-40B4-BE49-F238E27FC236}">
                <a16:creationId xmlns:a16="http://schemas.microsoft.com/office/drawing/2014/main" xmlns="" id="{B5980E41-90C6-85D0-BD4F-EC9585271A18}"/>
              </a:ext>
            </a:extLst>
          </p:cNvPr>
          <p:cNvPicPr>
            <a:picLocks noChangeAspect="1"/>
          </p:cNvPicPr>
          <p:nvPr/>
        </p:nvPicPr>
        <p:blipFill rotWithShape="1">
          <a:blip r:embed="rId2">
            <a:clrChange>
              <a:clrFrom>
                <a:srgbClr val="F6F6F8"/>
              </a:clrFrom>
              <a:clrTo>
                <a:srgbClr val="F6F6F8">
                  <a:alpha val="0"/>
                </a:srgbClr>
              </a:clrTo>
            </a:clrChange>
            <a:extLst>
              <a:ext uri="{28A0092B-C50C-407E-A947-70E740481C1C}">
                <a14:useLocalDpi xmlns:a14="http://schemas.microsoft.com/office/drawing/2010/main" xmlns="" val="0"/>
              </a:ext>
            </a:extLst>
          </a:blip>
          <a:srcRect t="8492" r="4139" b="15607"/>
          <a:stretch/>
        </p:blipFill>
        <p:spPr>
          <a:xfrm>
            <a:off x="362234" y="1145894"/>
            <a:ext cx="11524966" cy="4769388"/>
          </a:xfrm>
          <a:prstGeom prst="rect">
            <a:avLst/>
          </a:prstGeom>
        </p:spPr>
      </p:pic>
    </p:spTree>
    <p:extLst>
      <p:ext uri="{BB962C8B-B14F-4D97-AF65-F5344CB8AC3E}">
        <p14:creationId xmlns:p14="http://schemas.microsoft.com/office/powerpoint/2010/main" xmlns="" val="2643866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243905F-E5FC-49ED-99ED-8B96F336568A}"/>
              </a:ext>
            </a:extLst>
          </p:cNvPr>
          <p:cNvSpPr txBox="1"/>
          <p:nvPr/>
        </p:nvSpPr>
        <p:spPr>
          <a:xfrm>
            <a:off x="5292141" y="856481"/>
            <a:ext cx="2179186" cy="584775"/>
          </a:xfrm>
          <a:prstGeom prst="rect">
            <a:avLst/>
          </a:prstGeom>
          <a:noFill/>
        </p:spPr>
        <p:txBody>
          <a:bodyPr wrap="none" rtlCol="0">
            <a:spAutoFit/>
          </a:bodyPr>
          <a:lstStyle/>
          <a:p>
            <a:r>
              <a:rPr lang="en-US" sz="3200" b="1" dirty="0">
                <a:solidFill>
                  <a:srgbClr val="323232"/>
                </a:solidFill>
                <a:effectLst/>
                <a:latin typeface="Cambria" panose="02040503050406030204" pitchFamily="18" charset="0"/>
                <a:ea typeface="Cambria" panose="02040503050406030204" pitchFamily="18" charset="0"/>
              </a:rPr>
              <a:t>Lecture - 1</a:t>
            </a:r>
            <a:endParaRPr lang="en-GB" sz="3200"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xmlns="" id="{2D33C143-C7E4-4064-A012-481957C1D4D0}"/>
              </a:ext>
            </a:extLst>
          </p:cNvPr>
          <p:cNvSpPr txBox="1"/>
          <p:nvPr/>
        </p:nvSpPr>
        <p:spPr>
          <a:xfrm>
            <a:off x="954651" y="2113654"/>
            <a:ext cx="6722056" cy="3647665"/>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GB" dirty="0">
                <a:latin typeface="Cambria" panose="02040503050406030204" pitchFamily="18" charset="0"/>
                <a:ea typeface="Cambria" panose="02040503050406030204" pitchFamily="18" charset="0"/>
              </a:rPr>
              <a:t>Machine Learning</a:t>
            </a:r>
          </a:p>
          <a:p>
            <a:pPr marL="285750" indent="-285750">
              <a:lnSpc>
                <a:spcPct val="200000"/>
              </a:lnSpc>
              <a:buFont typeface="Wingdings" panose="05000000000000000000" pitchFamily="2" charset="2"/>
              <a:buChar char="§"/>
            </a:pPr>
            <a:r>
              <a:rPr lang="en-GB" dirty="0">
                <a:latin typeface="Cambria" panose="02040503050406030204" pitchFamily="18" charset="0"/>
                <a:ea typeface="Cambria" panose="02040503050406030204" pitchFamily="18" charset="0"/>
              </a:rPr>
              <a:t>Types of Machine Learning </a:t>
            </a:r>
          </a:p>
          <a:p>
            <a:pPr marL="627063" indent="-285750">
              <a:lnSpc>
                <a:spcPct val="200000"/>
              </a:lnSpc>
              <a:buFont typeface="Wingdings" panose="05000000000000000000" pitchFamily="2" charset="2"/>
              <a:buChar char="§"/>
            </a:pPr>
            <a:r>
              <a:rPr lang="en-GB" sz="1600" dirty="0">
                <a:latin typeface="Cambria" panose="02040503050406030204" pitchFamily="18" charset="0"/>
                <a:ea typeface="Cambria" panose="02040503050406030204" pitchFamily="18" charset="0"/>
              </a:rPr>
              <a:t>Supervised Learning </a:t>
            </a:r>
          </a:p>
          <a:p>
            <a:pPr marL="627063" indent="-285750">
              <a:lnSpc>
                <a:spcPct val="200000"/>
              </a:lnSpc>
              <a:buFont typeface="Wingdings" panose="05000000000000000000" pitchFamily="2" charset="2"/>
              <a:buChar char="§"/>
            </a:pPr>
            <a:r>
              <a:rPr lang="en-GB" sz="1600" dirty="0">
                <a:latin typeface="Cambria" panose="02040503050406030204" pitchFamily="18" charset="0"/>
                <a:ea typeface="Cambria" panose="02040503050406030204" pitchFamily="18" charset="0"/>
              </a:rPr>
              <a:t>Unsupervised Learning</a:t>
            </a:r>
          </a:p>
          <a:p>
            <a:pPr marL="627063" indent="-285750">
              <a:lnSpc>
                <a:spcPct val="200000"/>
              </a:lnSpc>
              <a:buFont typeface="Wingdings" panose="05000000000000000000" pitchFamily="2" charset="2"/>
              <a:buChar char="§"/>
            </a:pPr>
            <a:r>
              <a:rPr lang="en-GB" sz="1600" dirty="0">
                <a:latin typeface="Cambria" panose="02040503050406030204" pitchFamily="18" charset="0"/>
                <a:ea typeface="Cambria" panose="02040503050406030204" pitchFamily="18" charset="0"/>
              </a:rPr>
              <a:t>Reinforcement Learning </a:t>
            </a:r>
          </a:p>
          <a:p>
            <a:pPr marL="285750" indent="-285750">
              <a:lnSpc>
                <a:spcPct val="200000"/>
              </a:lnSpc>
              <a:buFont typeface="Wingdings" panose="05000000000000000000" pitchFamily="2" charset="2"/>
              <a:buChar char="§"/>
            </a:pPr>
            <a:r>
              <a:rPr lang="en-GB" dirty="0">
                <a:latin typeface="Cambria" panose="02040503050406030204" pitchFamily="18" charset="0"/>
                <a:ea typeface="Cambria" panose="02040503050406030204" pitchFamily="18" charset="0"/>
              </a:rPr>
              <a:t>Domains/Application Areas</a:t>
            </a:r>
          </a:p>
          <a:p>
            <a:pPr marL="627063" indent="-285750">
              <a:lnSpc>
                <a:spcPct val="200000"/>
              </a:lnSpc>
              <a:buFont typeface="Wingdings" panose="05000000000000000000" pitchFamily="2" charset="2"/>
              <a:buChar char="§"/>
            </a:pPr>
            <a:endParaRPr lang="en-GB"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126485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100" y="759091"/>
            <a:ext cx="6116320"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a:t>
            </a:r>
          </a:p>
        </p:txBody>
      </p:sp>
      <p:sp>
        <p:nvSpPr>
          <p:cNvPr id="9" name="TextBox 8">
            <a:extLst>
              <a:ext uri="{FF2B5EF4-FFF2-40B4-BE49-F238E27FC236}">
                <a16:creationId xmlns:a16="http://schemas.microsoft.com/office/drawing/2014/main" xmlns="" id="{A4091E9A-D0AB-435C-A9FD-52FDAF6799E8}"/>
              </a:ext>
            </a:extLst>
          </p:cNvPr>
          <p:cNvSpPr txBox="1"/>
          <p:nvPr/>
        </p:nvSpPr>
        <p:spPr>
          <a:xfrm>
            <a:off x="405099" y="3127414"/>
            <a:ext cx="10441091" cy="277319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ML is a </a:t>
            </a:r>
            <a:r>
              <a:rPr lang="en-US" b="1" i="1" dirty="0"/>
              <a:t>subset of artificial intelligence (AI) </a:t>
            </a:r>
            <a:r>
              <a:rPr lang="en-US" dirty="0"/>
              <a:t>that uses mathematical models of data to help a computer learn without direct instruction.</a:t>
            </a:r>
          </a:p>
          <a:p>
            <a:pPr algn="just">
              <a:lnSpc>
                <a:spcPct val="150000"/>
              </a:lnSpc>
            </a:pPr>
            <a:r>
              <a:rPr lang="en-US" sz="1400" dirty="0"/>
              <a:t> </a:t>
            </a:r>
          </a:p>
          <a:p>
            <a:pPr marL="285750" indent="-285750" algn="just">
              <a:lnSpc>
                <a:spcPct val="150000"/>
              </a:lnSpc>
              <a:buFont typeface="Arial" panose="020B0604020202020204" pitchFamily="34" charset="0"/>
              <a:buChar char="•"/>
            </a:pPr>
            <a:r>
              <a:rPr lang="en-US" dirty="0"/>
              <a:t>ML uses algorithms to </a:t>
            </a:r>
            <a:r>
              <a:rPr lang="en-US" b="1" i="1" dirty="0"/>
              <a:t>identify patterns within data</a:t>
            </a:r>
            <a:r>
              <a:rPr lang="en-US" dirty="0"/>
              <a:t>, and those patterns are then used to create a data model that can make predictions. </a:t>
            </a:r>
          </a:p>
          <a:p>
            <a:pPr marL="285750" indent="-285750" algn="just">
              <a:lnSpc>
                <a:spcPct val="150000"/>
              </a:lnSpc>
              <a:buFont typeface="Arial" panose="020B0604020202020204" pitchFamily="34" charset="0"/>
              <a:buChar char="•"/>
            </a:pPr>
            <a:endParaRPr lang="en-US" sz="1400" dirty="0"/>
          </a:p>
          <a:p>
            <a:pPr marL="285750" indent="-285750" algn="just">
              <a:lnSpc>
                <a:spcPct val="150000"/>
              </a:lnSpc>
              <a:buFont typeface="Arial" panose="020B0604020202020204" pitchFamily="34" charset="0"/>
              <a:buChar char="•"/>
            </a:pPr>
            <a:r>
              <a:rPr lang="en-US" b="1" i="1" dirty="0"/>
              <a:t>The adaptability of ML </a:t>
            </a:r>
            <a:r>
              <a:rPr lang="en-US" dirty="0"/>
              <a:t>makes it a great choice in dynamic scenarios (where the data is always changing).</a:t>
            </a:r>
            <a:endParaRPr lang="en-GB" dirty="0"/>
          </a:p>
        </p:txBody>
      </p:sp>
      <p:sp>
        <p:nvSpPr>
          <p:cNvPr id="2" name="Rectangle: Rounded Corners 1">
            <a:extLst>
              <a:ext uri="{FF2B5EF4-FFF2-40B4-BE49-F238E27FC236}">
                <a16:creationId xmlns:a16="http://schemas.microsoft.com/office/drawing/2014/main" xmlns="" id="{5EB6BC46-C474-EAF8-3FE0-AF0E14175A10}"/>
              </a:ext>
            </a:extLst>
          </p:cNvPr>
          <p:cNvSpPr/>
          <p:nvPr/>
        </p:nvSpPr>
        <p:spPr>
          <a:xfrm>
            <a:off x="494886" y="1234801"/>
            <a:ext cx="9614313" cy="1554115"/>
          </a:xfrm>
          <a:prstGeom prst="roundRect">
            <a:avLst>
              <a:gd name="adj" fmla="val 5129"/>
            </a:avLst>
          </a:prstGeom>
          <a:solidFill>
            <a:srgbClr val="FF66FF">
              <a:alpha val="10000"/>
            </a:srgb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83FE4937-A42C-6D82-3A8F-27E5D8F9481F}"/>
              </a:ext>
            </a:extLst>
          </p:cNvPr>
          <p:cNvSpPr txBox="1"/>
          <p:nvPr/>
        </p:nvSpPr>
        <p:spPr>
          <a:xfrm>
            <a:off x="494886" y="1284967"/>
            <a:ext cx="9502554" cy="1383456"/>
          </a:xfrm>
          <a:prstGeom prst="rect">
            <a:avLst/>
          </a:prstGeom>
          <a:noFill/>
        </p:spPr>
        <p:txBody>
          <a:bodyPr wrap="square">
            <a:spAutoFit/>
          </a:bodyPr>
          <a:lstStyle/>
          <a:p>
            <a:pPr algn="ctr">
              <a:lnSpc>
                <a:spcPct val="150000"/>
              </a:lnSpc>
            </a:pPr>
            <a:r>
              <a:rPr lang="en-US" sz="2000" b="1" dirty="0"/>
              <a:t>“</a:t>
            </a:r>
            <a:r>
              <a:rPr lang="en-US" i="1" dirty="0">
                <a:solidFill>
                  <a:srgbClr val="0033CC"/>
                </a:solidFill>
              </a:rPr>
              <a:t>Machine Learning is a branch of artificial intelligence that develops algorithms by learning the hidden patterns of the datasets used it to make predictions on new similar type data, without being explicitly programmed for each task</a:t>
            </a:r>
            <a:r>
              <a:rPr lang="en-US" dirty="0">
                <a:solidFill>
                  <a:srgbClr val="0033CC"/>
                </a:solidFill>
              </a:rPr>
              <a:t>.</a:t>
            </a:r>
            <a:r>
              <a:rPr lang="en-US" sz="2000" b="1" dirty="0">
                <a:solidFill>
                  <a:srgbClr val="0033CC"/>
                </a:solidFill>
              </a:rPr>
              <a:t>”</a:t>
            </a:r>
            <a:endParaRPr lang="en-US" b="1" dirty="0">
              <a:solidFill>
                <a:srgbClr val="0033CC"/>
              </a:solidFill>
            </a:endParaRPr>
          </a:p>
        </p:txBody>
      </p:sp>
      <mc:AlternateContent xmlns:mc="http://schemas.openxmlformats.org/markup-compatibility/2006">
        <mc:Choice xmlns:p14="http://schemas.microsoft.com/office/powerpoint/2010/main" xmlns="" Requires="p14">
          <p:contentPart p14:bwMode="auto" r:id="rId2">
            <p14:nvContentPartPr>
              <p14:cNvPr id="10" name="Ink 9">
                <a:extLst>
                  <a:ext uri="{FF2B5EF4-FFF2-40B4-BE49-F238E27FC236}">
                    <a16:creationId xmlns:a16="http://schemas.microsoft.com/office/drawing/2014/main" id="{C063C8BD-8796-A522-08C4-1676CC59E51D}"/>
                  </a:ext>
                </a:extLst>
              </p14:cNvPr>
              <p14:cNvContentPartPr/>
              <p14:nvPr/>
            </p14:nvContentPartPr>
            <p14:xfrm>
              <a:off x="3088640" y="1583880"/>
              <a:ext cx="2675160" cy="52920"/>
            </p14:xfrm>
          </p:contentPart>
        </mc:Choice>
        <mc:Fallback>
          <p:pic>
            <p:nvPicPr>
              <p:cNvPr id="10" name="Ink 9">
                <a:extLst>
                  <a:ext uri="{FF2B5EF4-FFF2-40B4-BE49-F238E27FC236}">
                    <a16:creationId xmlns:a16="http://schemas.microsoft.com/office/drawing/2014/main" xmlns="" xmlns:p14="http://schemas.microsoft.com/office/powerpoint/2010/main" id="{C063C8BD-8796-A522-08C4-1676CC59E51D}"/>
                  </a:ext>
                </a:extLst>
              </p:cNvPr>
              <p:cNvPicPr/>
              <p:nvPr/>
            </p:nvPicPr>
            <p:blipFill>
              <a:blip r:embed="rId3"/>
              <a:stretch>
                <a:fillRect/>
              </a:stretch>
            </p:blipFill>
            <p:spPr>
              <a:xfrm>
                <a:off x="3034640" y="1476240"/>
                <a:ext cx="2782800" cy="268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12" name="Ink 11">
                <a:extLst>
                  <a:ext uri="{FF2B5EF4-FFF2-40B4-BE49-F238E27FC236}">
                    <a16:creationId xmlns:a16="http://schemas.microsoft.com/office/drawing/2014/main" id="{49B62FF1-923E-CC09-24EA-8CFA67E38F61}"/>
                  </a:ext>
                </a:extLst>
              </p14:cNvPr>
              <p14:cNvContentPartPr/>
              <p14:nvPr/>
            </p14:nvContentPartPr>
            <p14:xfrm>
              <a:off x="8595200" y="1596840"/>
              <a:ext cx="989640" cy="18720"/>
            </p14:xfrm>
          </p:contentPart>
        </mc:Choice>
        <mc:Fallback>
          <p:pic>
            <p:nvPicPr>
              <p:cNvPr id="12" name="Ink 11">
                <a:extLst>
                  <a:ext uri="{FF2B5EF4-FFF2-40B4-BE49-F238E27FC236}">
                    <a16:creationId xmlns:a16="http://schemas.microsoft.com/office/drawing/2014/main" xmlns="" xmlns:p14="http://schemas.microsoft.com/office/powerpoint/2010/main" id="{49B62FF1-923E-CC09-24EA-8CFA67E38F61}"/>
                  </a:ext>
                </a:extLst>
              </p:cNvPr>
              <p:cNvPicPr/>
              <p:nvPr/>
            </p:nvPicPr>
            <p:blipFill>
              <a:blip r:embed="rId6"/>
              <a:stretch>
                <a:fillRect/>
              </a:stretch>
            </p:blipFill>
            <p:spPr>
              <a:xfrm>
                <a:off x="8541200" y="1489200"/>
                <a:ext cx="1097280" cy="234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14" name="Ink 13">
                <a:extLst>
                  <a:ext uri="{FF2B5EF4-FFF2-40B4-BE49-F238E27FC236}">
                    <a16:creationId xmlns:a16="http://schemas.microsoft.com/office/drawing/2014/main" id="{4DEDF68E-9201-49DD-85EE-AB3B881AFA52}"/>
                  </a:ext>
                </a:extLst>
              </p14:cNvPr>
              <p14:cNvContentPartPr/>
              <p14:nvPr/>
            </p14:nvContentPartPr>
            <p14:xfrm>
              <a:off x="721280" y="2010840"/>
              <a:ext cx="1384920" cy="32040"/>
            </p14:xfrm>
          </p:contentPart>
        </mc:Choice>
        <mc:Fallback>
          <p:pic>
            <p:nvPicPr>
              <p:cNvPr id="14" name="Ink 13">
                <a:extLst>
                  <a:ext uri="{FF2B5EF4-FFF2-40B4-BE49-F238E27FC236}">
                    <a16:creationId xmlns:a16="http://schemas.microsoft.com/office/drawing/2014/main" xmlns="" xmlns:p14="http://schemas.microsoft.com/office/powerpoint/2010/main" id="{4DEDF68E-9201-49DD-85EE-AB3B881AFA52}"/>
                  </a:ext>
                </a:extLst>
              </p:cNvPr>
              <p:cNvPicPr/>
              <p:nvPr/>
            </p:nvPicPr>
            <p:blipFill>
              <a:blip r:embed="rId8"/>
              <a:stretch>
                <a:fillRect/>
              </a:stretch>
            </p:blipFill>
            <p:spPr>
              <a:xfrm>
                <a:off x="667280" y="1903200"/>
                <a:ext cx="1492560" cy="247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15" name="Ink 14">
                <a:extLst>
                  <a:ext uri="{FF2B5EF4-FFF2-40B4-BE49-F238E27FC236}">
                    <a16:creationId xmlns:a16="http://schemas.microsoft.com/office/drawing/2014/main" id="{2E210DD8-EE1A-F913-27B9-EBF033353F6F}"/>
                  </a:ext>
                </a:extLst>
              </p14:cNvPr>
              <p14:cNvContentPartPr/>
              <p14:nvPr/>
            </p14:nvContentPartPr>
            <p14:xfrm>
              <a:off x="4571840" y="1980960"/>
              <a:ext cx="1468440" cy="71280"/>
            </p14:xfrm>
          </p:contentPart>
        </mc:Choice>
        <mc:Fallback>
          <p:pic>
            <p:nvPicPr>
              <p:cNvPr id="15" name="Ink 14">
                <a:extLst>
                  <a:ext uri="{FF2B5EF4-FFF2-40B4-BE49-F238E27FC236}">
                    <a16:creationId xmlns:a16="http://schemas.microsoft.com/office/drawing/2014/main" xmlns="" xmlns:p14="http://schemas.microsoft.com/office/powerpoint/2010/main" id="{2E210DD8-EE1A-F913-27B9-EBF033353F6F}"/>
                  </a:ext>
                </a:extLst>
              </p:cNvPr>
              <p:cNvPicPr/>
              <p:nvPr/>
            </p:nvPicPr>
            <p:blipFill>
              <a:blip r:embed="rId10"/>
              <a:stretch>
                <a:fillRect/>
              </a:stretch>
            </p:blipFill>
            <p:spPr>
              <a:xfrm>
                <a:off x="4517840" y="1873320"/>
                <a:ext cx="1576080" cy="286920"/>
              </a:xfrm>
              <a:prstGeom prst="rect">
                <a:avLst/>
              </a:prstGeom>
            </p:spPr>
          </p:pic>
        </mc:Fallback>
      </mc:AlternateContent>
      <p:pic>
        <p:nvPicPr>
          <p:cNvPr id="16" name="Picture 15" descr="A red circle on a black background&#10;&#10;Description automatically generated">
            <a:extLst>
              <a:ext uri="{FF2B5EF4-FFF2-40B4-BE49-F238E27FC236}">
                <a16:creationId xmlns:a16="http://schemas.microsoft.com/office/drawing/2014/main" xmlns="" id="{6BBD94B5-159A-01D2-33D4-97E3DEBF1D00}"/>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332327" y="3237746"/>
            <a:ext cx="338554" cy="338554"/>
          </a:xfrm>
          <a:prstGeom prst="rect">
            <a:avLst/>
          </a:prstGeom>
        </p:spPr>
      </p:pic>
      <p:pic>
        <p:nvPicPr>
          <p:cNvPr id="17" name="Picture 16" descr="A red circle on a black background&#10;&#10;Description automatically generated">
            <a:extLst>
              <a:ext uri="{FF2B5EF4-FFF2-40B4-BE49-F238E27FC236}">
                <a16:creationId xmlns:a16="http://schemas.microsoft.com/office/drawing/2014/main" xmlns="" id="{8AC874E0-77A4-BB27-63F5-73757994F079}"/>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321686" y="4359637"/>
            <a:ext cx="338554" cy="338554"/>
          </a:xfrm>
          <a:prstGeom prst="rect">
            <a:avLst/>
          </a:prstGeom>
        </p:spPr>
      </p:pic>
      <p:pic>
        <p:nvPicPr>
          <p:cNvPr id="18" name="Picture 17" descr="A red circle on a black background&#10;&#10;Description automatically generated">
            <a:extLst>
              <a:ext uri="{FF2B5EF4-FFF2-40B4-BE49-F238E27FC236}">
                <a16:creationId xmlns:a16="http://schemas.microsoft.com/office/drawing/2014/main" xmlns="" id="{3C22034D-E6E7-BCD7-8DB0-E5D567E42076}"/>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335610" y="5508329"/>
            <a:ext cx="338554" cy="338554"/>
          </a:xfrm>
          <a:prstGeom prst="rect">
            <a:avLst/>
          </a:prstGeom>
        </p:spPr>
      </p:pic>
    </p:spTree>
    <p:extLst>
      <p:ext uri="{BB962C8B-B14F-4D97-AF65-F5344CB8AC3E}">
        <p14:creationId xmlns:p14="http://schemas.microsoft.com/office/powerpoint/2010/main" xmlns="" val="219724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ic of a robot&#10;&#10;Description automatically generated">
            <a:extLst>
              <a:ext uri="{FF2B5EF4-FFF2-40B4-BE49-F238E27FC236}">
                <a16:creationId xmlns:a16="http://schemas.microsoft.com/office/drawing/2014/main" xmlns="" id="{8914ECCF-1B73-C174-93B0-F291070ED5EA}"/>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6724" t="29193" b="9491"/>
          <a:stretch/>
        </p:blipFill>
        <p:spPr>
          <a:xfrm>
            <a:off x="274734" y="1619617"/>
            <a:ext cx="7630114" cy="4222383"/>
          </a:xfrm>
          <a:prstGeom prst="rect">
            <a:avLst/>
          </a:prstGeom>
        </p:spPr>
      </p:pic>
      <p:sp>
        <p:nvSpPr>
          <p:cNvPr id="4" name="Flowchart: Connector 3">
            <a:extLst>
              <a:ext uri="{FF2B5EF4-FFF2-40B4-BE49-F238E27FC236}">
                <a16:creationId xmlns:a16="http://schemas.microsoft.com/office/drawing/2014/main" xmlns="" id="{70E69DC5-C1B5-4660-8581-53FD6202A32E}"/>
              </a:ext>
            </a:extLst>
          </p:cNvPr>
          <p:cNvSpPr/>
          <p:nvPr/>
        </p:nvSpPr>
        <p:spPr>
          <a:xfrm>
            <a:off x="217141" y="84611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6" name="Flowchart: Connector 5">
            <a:extLst>
              <a:ext uri="{FF2B5EF4-FFF2-40B4-BE49-F238E27FC236}">
                <a16:creationId xmlns:a16="http://schemas.microsoft.com/office/drawing/2014/main" xmlns="" id="{81C4C360-C742-4A4F-8C53-476098A09A45}"/>
              </a:ext>
            </a:extLst>
          </p:cNvPr>
          <p:cNvSpPr/>
          <p:nvPr/>
        </p:nvSpPr>
        <p:spPr>
          <a:xfrm>
            <a:off x="92209" y="6703355"/>
            <a:ext cx="115186" cy="134325"/>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GB"/>
          </a:p>
        </p:txBody>
      </p:sp>
      <p:sp>
        <p:nvSpPr>
          <p:cNvPr id="8" name="TextBox 7">
            <a:extLst>
              <a:ext uri="{FF2B5EF4-FFF2-40B4-BE49-F238E27FC236}">
                <a16:creationId xmlns:a16="http://schemas.microsoft.com/office/drawing/2014/main" xmlns="" id="{4419E408-281A-42C4-A8B8-EEABA80960F5}"/>
              </a:ext>
            </a:extLst>
          </p:cNvPr>
          <p:cNvSpPr txBox="1"/>
          <p:nvPr/>
        </p:nvSpPr>
        <p:spPr>
          <a:xfrm>
            <a:off x="405100" y="759091"/>
            <a:ext cx="6116320" cy="338554"/>
          </a:xfrm>
          <a:prstGeom prst="rect">
            <a:avLst/>
          </a:prstGeom>
          <a:noFill/>
        </p:spPr>
        <p:txBody>
          <a:bodyPr wrap="square">
            <a:spAutoFit/>
          </a:bodyPr>
          <a:lstStyle/>
          <a:p>
            <a:r>
              <a:rPr lang="en-GB" sz="1600" b="1" dirty="0">
                <a:solidFill>
                  <a:schemeClr val="accent1">
                    <a:lumMod val="75000"/>
                  </a:schemeClr>
                </a:solidFill>
                <a:latin typeface="Cambria" panose="02040503050406030204" pitchFamily="18" charset="0"/>
                <a:ea typeface="Cambria" panose="02040503050406030204" pitchFamily="18" charset="0"/>
              </a:rPr>
              <a:t>Machine Learning (ML)</a:t>
            </a:r>
          </a:p>
        </p:txBody>
      </p:sp>
      <p:pic>
        <p:nvPicPr>
          <p:cNvPr id="10" name="Picture 9" descr="A diagram of a machine learning&#10;&#10;Description automatically generated">
            <a:extLst>
              <a:ext uri="{FF2B5EF4-FFF2-40B4-BE49-F238E27FC236}">
                <a16:creationId xmlns:a16="http://schemas.microsoft.com/office/drawing/2014/main" xmlns="" id="{97A2B4DD-D2E4-AE5E-258A-7942FB78F4B5}"/>
              </a:ext>
            </a:extLst>
          </p:cNvPr>
          <p:cNvPicPr>
            <a:picLocks noChangeAspect="1"/>
          </p:cNvPicPr>
          <p:nvPr/>
        </p:nvPicPr>
        <p:blipFill rotWithShape="1">
          <a:blip r:embed="rId3">
            <a:clrChange>
              <a:clrFrom>
                <a:srgbClr val="F1F5F9"/>
              </a:clrFrom>
              <a:clrTo>
                <a:srgbClr val="F1F5F9">
                  <a:alpha val="0"/>
                </a:srgbClr>
              </a:clrTo>
            </a:clrChange>
            <a:extLst>
              <a:ext uri="{28A0092B-C50C-407E-A947-70E740481C1C}">
                <a14:useLocalDpi xmlns:a14="http://schemas.microsoft.com/office/drawing/2010/main" xmlns="" val="0"/>
              </a:ext>
            </a:extLst>
          </a:blip>
          <a:srcRect l="13555" t="14296" r="13409" b="13778"/>
          <a:stretch/>
        </p:blipFill>
        <p:spPr>
          <a:xfrm>
            <a:off x="7796978" y="1513840"/>
            <a:ext cx="4395022" cy="4328160"/>
          </a:xfrm>
          <a:prstGeom prst="rect">
            <a:avLst/>
          </a:prstGeom>
        </p:spPr>
      </p:pic>
      <p:grpSp>
        <p:nvGrpSpPr>
          <p:cNvPr id="7" name="Group 6">
            <a:extLst>
              <a:ext uri="{FF2B5EF4-FFF2-40B4-BE49-F238E27FC236}">
                <a16:creationId xmlns:a16="http://schemas.microsoft.com/office/drawing/2014/main" xmlns="" id="{6D2100A3-A4C9-D03D-DA70-61A78E159A61}"/>
              </a:ext>
            </a:extLst>
          </p:cNvPr>
          <p:cNvGrpSpPr/>
          <p:nvPr/>
        </p:nvGrpSpPr>
        <p:grpSpPr>
          <a:xfrm>
            <a:off x="3550466" y="1657801"/>
            <a:ext cx="519460" cy="519460"/>
            <a:chOff x="3550466" y="1657801"/>
            <a:chExt cx="519460" cy="519460"/>
          </a:xfrm>
        </p:grpSpPr>
        <p:pic>
          <p:nvPicPr>
            <p:cNvPr id="14" name="Picture 13" descr="A red circle on a black background&#10;&#10;Description automatically generated">
              <a:extLst>
                <a:ext uri="{FF2B5EF4-FFF2-40B4-BE49-F238E27FC236}">
                  <a16:creationId xmlns:a16="http://schemas.microsoft.com/office/drawing/2014/main" xmlns="" id="{8911C359-2BC2-7861-E15F-2B759828075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50466" y="1657801"/>
              <a:ext cx="519460" cy="519460"/>
            </a:xfrm>
            <a:prstGeom prst="rect">
              <a:avLst/>
            </a:prstGeom>
          </p:spPr>
        </p:pic>
        <p:sp>
          <p:nvSpPr>
            <p:cNvPr id="2" name="TextBox 1">
              <a:extLst>
                <a:ext uri="{FF2B5EF4-FFF2-40B4-BE49-F238E27FC236}">
                  <a16:creationId xmlns:a16="http://schemas.microsoft.com/office/drawing/2014/main" xmlns="" id="{6882F625-287D-B391-DD3D-289F83DD1149}"/>
                </a:ext>
              </a:extLst>
            </p:cNvPr>
            <p:cNvSpPr txBox="1"/>
            <p:nvPr/>
          </p:nvSpPr>
          <p:spPr>
            <a:xfrm>
              <a:off x="3672177" y="1767302"/>
              <a:ext cx="276038" cy="307777"/>
            </a:xfrm>
            <a:prstGeom prst="rect">
              <a:avLst/>
            </a:prstGeom>
            <a:noFill/>
          </p:spPr>
          <p:txBody>
            <a:bodyPr wrap="none" rtlCol="0">
              <a:spAutoFit/>
            </a:bodyPr>
            <a:lstStyle/>
            <a:p>
              <a:r>
                <a:rPr lang="en-US" sz="1400" dirty="0">
                  <a:solidFill>
                    <a:schemeClr val="bg1"/>
                  </a:solidFill>
                </a:rPr>
                <a:t>1</a:t>
              </a:r>
            </a:p>
          </p:txBody>
        </p:sp>
      </p:grpSp>
      <p:grpSp>
        <p:nvGrpSpPr>
          <p:cNvPr id="11" name="Group 10">
            <a:extLst>
              <a:ext uri="{FF2B5EF4-FFF2-40B4-BE49-F238E27FC236}">
                <a16:creationId xmlns:a16="http://schemas.microsoft.com/office/drawing/2014/main" xmlns="" id="{5EBFCE5D-DEC3-0474-85FA-3710BD56F6AF}"/>
              </a:ext>
            </a:extLst>
          </p:cNvPr>
          <p:cNvGrpSpPr/>
          <p:nvPr/>
        </p:nvGrpSpPr>
        <p:grpSpPr>
          <a:xfrm>
            <a:off x="3516396" y="3054801"/>
            <a:ext cx="519460" cy="519460"/>
            <a:chOff x="3516396" y="3054801"/>
            <a:chExt cx="519460" cy="519460"/>
          </a:xfrm>
        </p:grpSpPr>
        <p:pic>
          <p:nvPicPr>
            <p:cNvPr id="16" name="Picture 15" descr="A red circle on a black background&#10;&#10;Description automatically generated">
              <a:extLst>
                <a:ext uri="{FF2B5EF4-FFF2-40B4-BE49-F238E27FC236}">
                  <a16:creationId xmlns:a16="http://schemas.microsoft.com/office/drawing/2014/main" xmlns="" id="{47820DEF-E98B-CF75-BA43-5C0A53F7D6B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16396" y="3054801"/>
              <a:ext cx="519460" cy="519460"/>
            </a:xfrm>
            <a:prstGeom prst="rect">
              <a:avLst/>
            </a:prstGeom>
          </p:spPr>
        </p:pic>
        <p:sp>
          <p:nvSpPr>
            <p:cNvPr id="3" name="TextBox 2">
              <a:extLst>
                <a:ext uri="{FF2B5EF4-FFF2-40B4-BE49-F238E27FC236}">
                  <a16:creationId xmlns:a16="http://schemas.microsoft.com/office/drawing/2014/main" xmlns="" id="{9A99552A-6A59-C91A-40ED-F996CC4A6027}"/>
                </a:ext>
              </a:extLst>
            </p:cNvPr>
            <p:cNvSpPr txBox="1"/>
            <p:nvPr/>
          </p:nvSpPr>
          <p:spPr>
            <a:xfrm>
              <a:off x="3642119" y="3172887"/>
              <a:ext cx="276038" cy="307777"/>
            </a:xfrm>
            <a:prstGeom prst="rect">
              <a:avLst/>
            </a:prstGeom>
            <a:noFill/>
          </p:spPr>
          <p:txBody>
            <a:bodyPr wrap="none" rtlCol="0">
              <a:spAutoFit/>
            </a:bodyPr>
            <a:lstStyle/>
            <a:p>
              <a:r>
                <a:rPr lang="en-US" sz="1400" dirty="0">
                  <a:solidFill>
                    <a:schemeClr val="bg1"/>
                  </a:solidFill>
                </a:rPr>
                <a:t>2</a:t>
              </a:r>
            </a:p>
          </p:txBody>
        </p:sp>
      </p:grpSp>
      <p:grpSp>
        <p:nvGrpSpPr>
          <p:cNvPr id="9" name="Group 8">
            <a:extLst>
              <a:ext uri="{FF2B5EF4-FFF2-40B4-BE49-F238E27FC236}">
                <a16:creationId xmlns:a16="http://schemas.microsoft.com/office/drawing/2014/main" xmlns="" id="{78BFD070-CC8A-6308-D92B-E7C88482415F}"/>
              </a:ext>
            </a:extLst>
          </p:cNvPr>
          <p:cNvGrpSpPr/>
          <p:nvPr/>
        </p:nvGrpSpPr>
        <p:grpSpPr>
          <a:xfrm>
            <a:off x="3516396" y="4421010"/>
            <a:ext cx="519460" cy="519460"/>
            <a:chOff x="3516396" y="4421010"/>
            <a:chExt cx="519460" cy="519460"/>
          </a:xfrm>
        </p:grpSpPr>
        <p:pic>
          <p:nvPicPr>
            <p:cNvPr id="17" name="Picture 16" descr="A red circle on a black background&#10;&#10;Description automatically generated">
              <a:extLst>
                <a:ext uri="{FF2B5EF4-FFF2-40B4-BE49-F238E27FC236}">
                  <a16:creationId xmlns:a16="http://schemas.microsoft.com/office/drawing/2014/main" xmlns="" id="{B477D685-D327-966D-CF57-042050D090D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16396" y="4421010"/>
              <a:ext cx="519460" cy="519460"/>
            </a:xfrm>
            <a:prstGeom prst="rect">
              <a:avLst/>
            </a:prstGeom>
          </p:spPr>
        </p:pic>
        <p:sp>
          <p:nvSpPr>
            <p:cNvPr id="5" name="TextBox 4">
              <a:extLst>
                <a:ext uri="{FF2B5EF4-FFF2-40B4-BE49-F238E27FC236}">
                  <a16:creationId xmlns:a16="http://schemas.microsoft.com/office/drawing/2014/main" xmlns="" id="{9DD75239-5C48-07C6-C4B9-98A3FF79D7B0}"/>
                </a:ext>
              </a:extLst>
            </p:cNvPr>
            <p:cNvSpPr txBox="1"/>
            <p:nvPr/>
          </p:nvSpPr>
          <p:spPr>
            <a:xfrm>
              <a:off x="3641697" y="4531093"/>
              <a:ext cx="276038" cy="307777"/>
            </a:xfrm>
            <a:prstGeom prst="rect">
              <a:avLst/>
            </a:prstGeom>
            <a:noFill/>
          </p:spPr>
          <p:txBody>
            <a:bodyPr wrap="none" rtlCol="0">
              <a:spAutoFit/>
            </a:bodyPr>
            <a:lstStyle/>
            <a:p>
              <a:r>
                <a:rPr lang="en-US" sz="1400" dirty="0">
                  <a:solidFill>
                    <a:schemeClr val="bg1"/>
                  </a:solidFill>
                </a:rPr>
                <a:t>3</a:t>
              </a:r>
            </a:p>
          </p:txBody>
        </p:sp>
      </p:grpSp>
      <p:grpSp>
        <p:nvGrpSpPr>
          <p:cNvPr id="13" name="Group 12">
            <a:extLst>
              <a:ext uri="{FF2B5EF4-FFF2-40B4-BE49-F238E27FC236}">
                <a16:creationId xmlns:a16="http://schemas.microsoft.com/office/drawing/2014/main" xmlns="" id="{5FF592EC-C31E-DC5F-80F6-7E26F73EBF6D}"/>
              </a:ext>
            </a:extLst>
          </p:cNvPr>
          <p:cNvGrpSpPr/>
          <p:nvPr/>
        </p:nvGrpSpPr>
        <p:grpSpPr>
          <a:xfrm>
            <a:off x="9635167" y="1306093"/>
            <a:ext cx="519460" cy="519460"/>
            <a:chOff x="3550466" y="1657801"/>
            <a:chExt cx="519460" cy="519460"/>
          </a:xfrm>
        </p:grpSpPr>
        <p:pic>
          <p:nvPicPr>
            <p:cNvPr id="15" name="Picture 14" descr="A red circle on a black background&#10;&#10;Description automatically generated">
              <a:extLst>
                <a:ext uri="{FF2B5EF4-FFF2-40B4-BE49-F238E27FC236}">
                  <a16:creationId xmlns:a16="http://schemas.microsoft.com/office/drawing/2014/main" xmlns="" id="{057BB9A5-139C-5964-30CC-FC828DCF846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50466" y="1657801"/>
              <a:ext cx="519460" cy="519460"/>
            </a:xfrm>
            <a:prstGeom prst="rect">
              <a:avLst/>
            </a:prstGeom>
          </p:spPr>
        </p:pic>
        <p:sp>
          <p:nvSpPr>
            <p:cNvPr id="18" name="TextBox 17">
              <a:extLst>
                <a:ext uri="{FF2B5EF4-FFF2-40B4-BE49-F238E27FC236}">
                  <a16:creationId xmlns:a16="http://schemas.microsoft.com/office/drawing/2014/main" xmlns="" id="{6F2E8AE2-AB24-26C4-BF93-8711F2AFB8A1}"/>
                </a:ext>
              </a:extLst>
            </p:cNvPr>
            <p:cNvSpPr txBox="1"/>
            <p:nvPr/>
          </p:nvSpPr>
          <p:spPr>
            <a:xfrm>
              <a:off x="3672177" y="1767302"/>
              <a:ext cx="276038" cy="307777"/>
            </a:xfrm>
            <a:prstGeom prst="rect">
              <a:avLst/>
            </a:prstGeom>
            <a:noFill/>
          </p:spPr>
          <p:txBody>
            <a:bodyPr wrap="none" rtlCol="0">
              <a:spAutoFit/>
            </a:bodyPr>
            <a:lstStyle/>
            <a:p>
              <a:r>
                <a:rPr lang="en-US" sz="1400" dirty="0">
                  <a:solidFill>
                    <a:schemeClr val="bg1"/>
                  </a:solidFill>
                </a:rPr>
                <a:t>1</a:t>
              </a:r>
            </a:p>
          </p:txBody>
        </p:sp>
      </p:grpSp>
      <p:grpSp>
        <p:nvGrpSpPr>
          <p:cNvPr id="19" name="Group 18">
            <a:extLst>
              <a:ext uri="{FF2B5EF4-FFF2-40B4-BE49-F238E27FC236}">
                <a16:creationId xmlns:a16="http://schemas.microsoft.com/office/drawing/2014/main" xmlns="" id="{7DFB4A91-079C-A345-BBAB-8914AA49D839}"/>
              </a:ext>
            </a:extLst>
          </p:cNvPr>
          <p:cNvGrpSpPr/>
          <p:nvPr/>
        </p:nvGrpSpPr>
        <p:grpSpPr>
          <a:xfrm>
            <a:off x="9734759" y="2414721"/>
            <a:ext cx="519460" cy="519460"/>
            <a:chOff x="3516396" y="3054801"/>
            <a:chExt cx="519460" cy="519460"/>
          </a:xfrm>
        </p:grpSpPr>
        <p:pic>
          <p:nvPicPr>
            <p:cNvPr id="20" name="Picture 19" descr="A red circle on a black background&#10;&#10;Description automatically generated">
              <a:extLst>
                <a:ext uri="{FF2B5EF4-FFF2-40B4-BE49-F238E27FC236}">
                  <a16:creationId xmlns:a16="http://schemas.microsoft.com/office/drawing/2014/main" xmlns="" id="{9C0E5378-3C1E-C50A-B6D8-CE1ED2521A9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16396" y="3054801"/>
              <a:ext cx="519460" cy="519460"/>
            </a:xfrm>
            <a:prstGeom prst="rect">
              <a:avLst/>
            </a:prstGeom>
          </p:spPr>
        </p:pic>
        <p:sp>
          <p:nvSpPr>
            <p:cNvPr id="21" name="TextBox 20">
              <a:extLst>
                <a:ext uri="{FF2B5EF4-FFF2-40B4-BE49-F238E27FC236}">
                  <a16:creationId xmlns:a16="http://schemas.microsoft.com/office/drawing/2014/main" xmlns="" id="{EDD6EC7F-3249-630C-1DBA-7DEDD170C627}"/>
                </a:ext>
              </a:extLst>
            </p:cNvPr>
            <p:cNvSpPr txBox="1"/>
            <p:nvPr/>
          </p:nvSpPr>
          <p:spPr>
            <a:xfrm>
              <a:off x="3642119" y="3172887"/>
              <a:ext cx="276038" cy="307777"/>
            </a:xfrm>
            <a:prstGeom prst="rect">
              <a:avLst/>
            </a:prstGeom>
            <a:noFill/>
          </p:spPr>
          <p:txBody>
            <a:bodyPr wrap="none" rtlCol="0">
              <a:spAutoFit/>
            </a:bodyPr>
            <a:lstStyle/>
            <a:p>
              <a:r>
                <a:rPr lang="en-US" sz="1400" dirty="0">
                  <a:solidFill>
                    <a:schemeClr val="bg1"/>
                  </a:solidFill>
                </a:rPr>
                <a:t>2</a:t>
              </a:r>
            </a:p>
          </p:txBody>
        </p:sp>
      </p:grpSp>
      <p:grpSp>
        <p:nvGrpSpPr>
          <p:cNvPr id="22" name="Group 21">
            <a:extLst>
              <a:ext uri="{FF2B5EF4-FFF2-40B4-BE49-F238E27FC236}">
                <a16:creationId xmlns:a16="http://schemas.microsoft.com/office/drawing/2014/main" xmlns="" id="{80BFDD43-EF1B-6F1B-51C1-A5D1D7F91564}"/>
              </a:ext>
            </a:extLst>
          </p:cNvPr>
          <p:cNvGrpSpPr/>
          <p:nvPr/>
        </p:nvGrpSpPr>
        <p:grpSpPr>
          <a:xfrm>
            <a:off x="9734759" y="3835062"/>
            <a:ext cx="519460" cy="519460"/>
            <a:chOff x="3516396" y="4421010"/>
            <a:chExt cx="519460" cy="519460"/>
          </a:xfrm>
        </p:grpSpPr>
        <p:pic>
          <p:nvPicPr>
            <p:cNvPr id="23" name="Picture 22" descr="A red circle on a black background&#10;&#10;Description automatically generated">
              <a:extLst>
                <a:ext uri="{FF2B5EF4-FFF2-40B4-BE49-F238E27FC236}">
                  <a16:creationId xmlns:a16="http://schemas.microsoft.com/office/drawing/2014/main" xmlns="" id="{15CDEFCC-B463-6E5B-7F53-A80CE513B4F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16396" y="4421010"/>
              <a:ext cx="519460" cy="519460"/>
            </a:xfrm>
            <a:prstGeom prst="rect">
              <a:avLst/>
            </a:prstGeom>
          </p:spPr>
        </p:pic>
        <p:sp>
          <p:nvSpPr>
            <p:cNvPr id="24" name="TextBox 23">
              <a:extLst>
                <a:ext uri="{FF2B5EF4-FFF2-40B4-BE49-F238E27FC236}">
                  <a16:creationId xmlns:a16="http://schemas.microsoft.com/office/drawing/2014/main" xmlns="" id="{AFCDE5B5-68BE-B01B-53FD-9750100570DA}"/>
                </a:ext>
              </a:extLst>
            </p:cNvPr>
            <p:cNvSpPr txBox="1"/>
            <p:nvPr/>
          </p:nvSpPr>
          <p:spPr>
            <a:xfrm>
              <a:off x="3641697" y="4531093"/>
              <a:ext cx="276038" cy="307777"/>
            </a:xfrm>
            <a:prstGeom prst="rect">
              <a:avLst/>
            </a:prstGeom>
            <a:noFill/>
          </p:spPr>
          <p:txBody>
            <a:bodyPr wrap="none" rtlCol="0">
              <a:spAutoFit/>
            </a:bodyPr>
            <a:lstStyle/>
            <a:p>
              <a:r>
                <a:rPr lang="en-US" sz="1400" dirty="0">
                  <a:solidFill>
                    <a:schemeClr val="bg1"/>
                  </a:solidFill>
                </a:rPr>
                <a:t>3</a:t>
              </a:r>
            </a:p>
          </p:txBody>
        </p:sp>
      </p:grpSp>
    </p:spTree>
    <p:extLst>
      <p:ext uri="{BB962C8B-B14F-4D97-AF65-F5344CB8AC3E}">
        <p14:creationId xmlns:p14="http://schemas.microsoft.com/office/powerpoint/2010/main" xmlns="" val="165241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38942</TotalTime>
  <Words>1313</Words>
  <Application>Microsoft Office PowerPoint</Application>
  <PresentationFormat>Custom</PresentationFormat>
  <Paragraphs>216</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 Bahadur Chandra</dc:creator>
  <cp:lastModifiedBy>vishal</cp:lastModifiedBy>
  <cp:revision>353</cp:revision>
  <dcterms:created xsi:type="dcterms:W3CDTF">2021-08-06T05:29:48Z</dcterms:created>
  <dcterms:modified xsi:type="dcterms:W3CDTF">2023-08-28T05:34:49Z</dcterms:modified>
</cp:coreProperties>
</file>